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 Thin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Nunito"/>
      <p:regular r:id="rId36"/>
      <p:bold r:id="rId37"/>
      <p:italic r:id="rId38"/>
      <p:boldItalic r:id="rId39"/>
    </p:embeddedFont>
    <p:embeddedFont>
      <p:font typeface="Maven Pro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avenPro-regular.fntdata"/><Relationship Id="rId20" Type="http://schemas.openxmlformats.org/officeDocument/2006/relationships/slide" Target="slides/slide15.xml"/><Relationship Id="rId41" Type="http://schemas.openxmlformats.org/officeDocument/2006/relationships/font" Target="fonts/MavenPr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Thin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Th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Thin-boldItalic.fntdata"/><Relationship Id="rId30" Type="http://schemas.openxmlformats.org/officeDocument/2006/relationships/font" Target="fonts/RobotoThin-italic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Nunito-bold.fntdata"/><Relationship Id="rId14" Type="http://schemas.openxmlformats.org/officeDocument/2006/relationships/slide" Target="slides/slide9.xml"/><Relationship Id="rId36" Type="http://schemas.openxmlformats.org/officeDocument/2006/relationships/font" Target="fonts/Nunito-regular.fntdata"/><Relationship Id="rId17" Type="http://schemas.openxmlformats.org/officeDocument/2006/relationships/slide" Target="slides/slide12.xml"/><Relationship Id="rId39" Type="http://schemas.openxmlformats.org/officeDocument/2006/relationships/font" Target="fonts/Nunito-boldItalic.fntdata"/><Relationship Id="rId16" Type="http://schemas.openxmlformats.org/officeDocument/2006/relationships/slide" Target="slides/slide11.xml"/><Relationship Id="rId38" Type="http://schemas.openxmlformats.org/officeDocument/2006/relationships/font" Target="fonts/Nuni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343a266a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0343a266a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343a266a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0343a266a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343a266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343a266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343a266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0343a266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343a266a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0343a266a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bed7739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bed7739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bed7739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bed7739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343a266a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0343a266a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343a266a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343a266a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343a266a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343a266a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bf3a6677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bf3a6677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035397d730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035397d730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035397d730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035397d730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035397d730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035397d730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f95aa523a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f95aa523a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bed7739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bed7739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343a266a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343a266a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343a266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343a266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343a266a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343a266a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343a266a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0343a266a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343a266a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343a266a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2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bsigroup.com/es-ES/Productos-Sanitarios/Servicios-para-Productos-Sanitarios/EN-60601-Equipos-y-sistemas-electricos-medicos/" TargetMode="External"/><Relationship Id="rId4" Type="http://schemas.openxmlformats.org/officeDocument/2006/relationships/hyperlink" Target="https://www.documents.philips.com/assets/20170523/b9a64251495849b68d54a77c01681648.pdf?_gl=1" TargetMode="External"/><Relationship Id="rId5" Type="http://schemas.openxmlformats.org/officeDocument/2006/relationships/hyperlink" Target="https://www.peruhop.com/es/voltaje-en-peru/" TargetMode="External"/><Relationship Id="rId6" Type="http://schemas.openxmlformats.org/officeDocument/2006/relationships/hyperlink" Target="https://slpower.com/data/collateral/AN_Maximum_Allowable_Temperature.pdf" TargetMode="External"/><Relationship Id="rId7" Type="http://schemas.openxmlformats.org/officeDocument/2006/relationships/hyperlink" Target="https://ecomerce.webimcolmedica.com/medico-quirurgico/1763-oximetro-de-pulso-para-paciente-neonatal-ref-mp1r.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ieeexplore.ieee.org/abstract/document/9429681" TargetMode="External"/><Relationship Id="rId4" Type="http://schemas.openxmlformats.org/officeDocument/2006/relationships/hyperlink" Target="https://www.redalyc.org/pdf/707/70746634007.pdf" TargetMode="External"/><Relationship Id="rId5" Type="http://schemas.openxmlformats.org/officeDocument/2006/relationships/hyperlink" Target="https://sensoricx.com/microcontroladores/conversor-adc-de-8-bits-para-el-pic-pic16f887/" TargetMode="External"/><Relationship Id="rId6" Type="http://schemas.openxmlformats.org/officeDocument/2006/relationships/hyperlink" Target="https://apps.who.int/iris/rest/bitstreams/53416/retriev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apps.who.int/iris/bitstream/handle/10665/44830/9789243501536_spa.pdf" TargetMode="External"/><Relationship Id="rId4" Type="http://schemas.openxmlformats.org/officeDocument/2006/relationships/hyperlink" Target="http://materias.fcyt.umss.edu.bo/tecno-II/PDF/cap-11.pdf" TargetMode="External"/><Relationship Id="rId5" Type="http://schemas.openxmlformats.org/officeDocument/2006/relationships/hyperlink" Target="https://www.itson.mx/publicaciones/pacioli/Documents/no60/costos.pdf" TargetMode="External"/><Relationship Id="rId6" Type="http://schemas.openxmlformats.org/officeDocument/2006/relationships/hyperlink" Target="https://www.sbs.gob.pe/app/pp/sistip_portal/paginas/publicacion/tipocambiopromedio.aspx" TargetMode="External"/><Relationship Id="rId7" Type="http://schemas.openxmlformats.org/officeDocument/2006/relationships/hyperlink" Target="https://www.interempresas.net/Fabricacion-aditiva/Articulos/244060-El-PDMS-y-la-bioimpresion-claves-para-el-futuro-de-los-dispositivos-medicos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1367850" y="1316325"/>
            <a:ext cx="64083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“Diseño de un monitor de signos vitales (temperatura, frecuencia de pulso, presión sanguínea y saturación de oxígeno) ad hoc para niños durante intervención quirúrgica.”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HITO 3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367850" y="3019650"/>
            <a:ext cx="4676100" cy="17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Integrantes: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Víctor Castillo Tello; Vivian Loli Torres; Astrid Morán Álvarez; Mateo Portal von Hesse; Sebastián Rodríguez Ríos; Tayel Saavedra Barboza 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Asesora: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MSc. PhD Candidate Rossana Rivas Tarazona</a:t>
            </a:r>
            <a:endParaRPr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0" r="72714" t="0"/>
          <a:stretch/>
        </p:blipFill>
        <p:spPr>
          <a:xfrm>
            <a:off x="670925" y="230650"/>
            <a:ext cx="607150" cy="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b="0" l="0" r="69877" t="0"/>
          <a:stretch/>
        </p:blipFill>
        <p:spPr>
          <a:xfrm>
            <a:off x="6332425" y="399300"/>
            <a:ext cx="658075" cy="6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5">
            <a:alphaModFix/>
          </a:blip>
          <a:srcRect b="17208" l="27782" r="0" t="17208"/>
          <a:stretch/>
        </p:blipFill>
        <p:spPr>
          <a:xfrm>
            <a:off x="1324800" y="299836"/>
            <a:ext cx="2104200" cy="8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33687" r="0" t="0"/>
          <a:stretch/>
        </p:blipFill>
        <p:spPr>
          <a:xfrm>
            <a:off x="7092400" y="456175"/>
            <a:ext cx="1192299" cy="5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/>
          <p:nvPr>
            <p:ph idx="4294967295" type="title"/>
          </p:nvPr>
        </p:nvSpPr>
        <p:spPr>
          <a:xfrm>
            <a:off x="4639425" y="1108038"/>
            <a:ext cx="42576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 de solución 2</a:t>
            </a:r>
            <a:endParaRPr/>
          </a:p>
        </p:txBody>
      </p:sp>
      <p:pic>
        <p:nvPicPr>
          <p:cNvPr id="370" name="Google Shape;3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50" y="152400"/>
            <a:ext cx="431624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2"/>
          <p:cNvSpPr txBox="1"/>
          <p:nvPr/>
        </p:nvSpPr>
        <p:spPr>
          <a:xfrm>
            <a:off x="4710825" y="1828050"/>
            <a:ext cx="41148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Sensor de SpO2 comercial (30102)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Sistema de cierre BOA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Polidimetilsiloxano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ATMega328P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Batería integrada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800" y="152400"/>
            <a:ext cx="431964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3"/>
          <p:cNvSpPr txBox="1"/>
          <p:nvPr>
            <p:ph idx="4294967295" type="title"/>
          </p:nvPr>
        </p:nvSpPr>
        <p:spPr>
          <a:xfrm>
            <a:off x="232250" y="954138"/>
            <a:ext cx="42576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 de solución 3</a:t>
            </a:r>
            <a:endParaRPr/>
          </a:p>
        </p:txBody>
      </p:sp>
      <p:sp>
        <p:nvSpPr>
          <p:cNvPr id="378" name="Google Shape;378;p23"/>
          <p:cNvSpPr txBox="1"/>
          <p:nvPr/>
        </p:nvSpPr>
        <p:spPr>
          <a:xfrm>
            <a:off x="303650" y="1928825"/>
            <a:ext cx="41148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Sensor de SpO2 comercial (30101)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Sistema de cierre BOA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Microespuma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Arduino Nano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Sin batería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 txBox="1"/>
          <p:nvPr>
            <p:ph type="title"/>
          </p:nvPr>
        </p:nvSpPr>
        <p:spPr>
          <a:xfrm>
            <a:off x="824000" y="1613825"/>
            <a:ext cx="6269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 técnico-económico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>
            <p:ph idx="4294967295" type="title"/>
          </p:nvPr>
        </p:nvSpPr>
        <p:spPr>
          <a:xfrm>
            <a:off x="232250" y="2420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 técnico</a:t>
            </a:r>
            <a:endParaRPr/>
          </a:p>
        </p:txBody>
      </p:sp>
      <p:sp>
        <p:nvSpPr>
          <p:cNvPr id="389" name="Google Shape;389;p25"/>
          <p:cNvSpPr/>
          <p:nvPr/>
        </p:nvSpPr>
        <p:spPr>
          <a:xfrm>
            <a:off x="64825" y="2291050"/>
            <a:ext cx="2117400" cy="962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Criterios de evaluación</a:t>
            </a:r>
            <a:endParaRPr/>
          </a:p>
        </p:txBody>
      </p:sp>
      <p:cxnSp>
        <p:nvCxnSpPr>
          <p:cNvPr id="390" name="Google Shape;390;p25"/>
          <p:cNvCxnSpPr/>
          <p:nvPr/>
        </p:nvCxnSpPr>
        <p:spPr>
          <a:xfrm flipH="1" rot="10800000">
            <a:off x="2182213" y="1446075"/>
            <a:ext cx="621000" cy="13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1" name="Google Shape;391;p25"/>
          <p:cNvSpPr/>
          <p:nvPr/>
        </p:nvSpPr>
        <p:spPr>
          <a:xfrm>
            <a:off x="2803201" y="1019675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Función</a:t>
            </a:r>
            <a:endParaRPr/>
          </a:p>
        </p:txBody>
      </p:sp>
      <p:cxnSp>
        <p:nvCxnSpPr>
          <p:cNvPr id="392" name="Google Shape;392;p25"/>
          <p:cNvCxnSpPr/>
          <p:nvPr/>
        </p:nvCxnSpPr>
        <p:spPr>
          <a:xfrm flipH="1" rot="10800000">
            <a:off x="2182313" y="2432525"/>
            <a:ext cx="621000" cy="3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25"/>
          <p:cNvCxnSpPr/>
          <p:nvPr/>
        </p:nvCxnSpPr>
        <p:spPr>
          <a:xfrm>
            <a:off x="2182313" y="2812625"/>
            <a:ext cx="6210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25"/>
          <p:cNvCxnSpPr/>
          <p:nvPr/>
        </p:nvCxnSpPr>
        <p:spPr>
          <a:xfrm>
            <a:off x="2182313" y="2812625"/>
            <a:ext cx="621000" cy="15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" name="Google Shape;395;p25"/>
          <p:cNvSpPr/>
          <p:nvPr/>
        </p:nvSpPr>
        <p:spPr>
          <a:xfrm>
            <a:off x="2803200" y="1554325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Eficacia</a:t>
            </a:r>
            <a:endParaRPr/>
          </a:p>
        </p:txBody>
      </p:sp>
      <p:sp>
        <p:nvSpPr>
          <p:cNvPr id="396" name="Google Shape;396;p25"/>
          <p:cNvSpPr/>
          <p:nvPr/>
        </p:nvSpPr>
        <p:spPr>
          <a:xfrm>
            <a:off x="2803199" y="2068575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Dimensiones</a:t>
            </a: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2803424" y="2575425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Ergonomía</a:t>
            </a: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5825900" y="1038200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9</a:t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>
            <a:off x="5825613" y="1568413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9</a:t>
            </a:r>
            <a:endParaRPr/>
          </a:p>
        </p:txBody>
      </p:sp>
      <p:sp>
        <p:nvSpPr>
          <p:cNvPr id="400" name="Google Shape;400;p25"/>
          <p:cNvSpPr/>
          <p:nvPr/>
        </p:nvSpPr>
        <p:spPr>
          <a:xfrm>
            <a:off x="5825613" y="2098650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</a:t>
            </a: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5825713" y="2630613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</a:t>
            </a:r>
            <a:endParaRPr/>
          </a:p>
        </p:txBody>
      </p:sp>
      <p:cxnSp>
        <p:nvCxnSpPr>
          <p:cNvPr id="402" name="Google Shape;402;p25"/>
          <p:cNvCxnSpPr>
            <a:stCxn id="391" idx="3"/>
            <a:endCxn id="398" idx="1"/>
          </p:cNvCxnSpPr>
          <p:nvPr/>
        </p:nvCxnSpPr>
        <p:spPr>
          <a:xfrm>
            <a:off x="4850401" y="1222775"/>
            <a:ext cx="9756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25"/>
          <p:cNvCxnSpPr>
            <a:endCxn id="399" idx="1"/>
          </p:cNvCxnSpPr>
          <p:nvPr/>
        </p:nvCxnSpPr>
        <p:spPr>
          <a:xfrm>
            <a:off x="4850613" y="1771513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25"/>
          <p:cNvCxnSpPr>
            <a:endCxn id="400" idx="1"/>
          </p:cNvCxnSpPr>
          <p:nvPr/>
        </p:nvCxnSpPr>
        <p:spPr>
          <a:xfrm>
            <a:off x="4850613" y="2301750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25"/>
          <p:cNvCxnSpPr>
            <a:endCxn id="401" idx="1"/>
          </p:cNvCxnSpPr>
          <p:nvPr/>
        </p:nvCxnSpPr>
        <p:spPr>
          <a:xfrm>
            <a:off x="4850713" y="2833713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25"/>
          <p:cNvSpPr txBox="1"/>
          <p:nvPr/>
        </p:nvSpPr>
        <p:spPr>
          <a:xfrm>
            <a:off x="5202286" y="97390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7" name="Google Shape;407;p25"/>
          <p:cNvSpPr txBox="1"/>
          <p:nvPr/>
        </p:nvSpPr>
        <p:spPr>
          <a:xfrm>
            <a:off x="5005311" y="200795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25"/>
          <p:cNvSpPr txBox="1"/>
          <p:nvPr/>
        </p:nvSpPr>
        <p:spPr>
          <a:xfrm>
            <a:off x="5005261" y="3079063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25"/>
          <p:cNvSpPr txBox="1"/>
          <p:nvPr/>
        </p:nvSpPr>
        <p:spPr>
          <a:xfrm>
            <a:off x="5005511" y="2527625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2803199" y="3124525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Precisión</a:t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2803200" y="3617700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Facilidad de ensamblaje</a:t>
            </a:r>
            <a:endParaRPr sz="1300"/>
          </a:p>
        </p:txBody>
      </p:sp>
      <p:sp>
        <p:nvSpPr>
          <p:cNvPr id="412" name="Google Shape;412;p25"/>
          <p:cNvSpPr/>
          <p:nvPr/>
        </p:nvSpPr>
        <p:spPr>
          <a:xfrm>
            <a:off x="2803199" y="4110875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Durabilidad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2803424" y="4604050"/>
            <a:ext cx="20472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Esterilización</a:t>
            </a:r>
            <a:endParaRPr/>
          </a:p>
        </p:txBody>
      </p:sp>
      <p:sp>
        <p:nvSpPr>
          <p:cNvPr id="414" name="Google Shape;414;p25"/>
          <p:cNvSpPr txBox="1"/>
          <p:nvPr/>
        </p:nvSpPr>
        <p:spPr>
          <a:xfrm>
            <a:off x="5005311" y="1370025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25"/>
          <p:cNvSpPr/>
          <p:nvPr/>
        </p:nvSpPr>
        <p:spPr>
          <a:xfrm>
            <a:off x="5826763" y="3661138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</a:t>
            </a:r>
            <a:endParaRPr/>
          </a:p>
        </p:txBody>
      </p:sp>
      <p:cxnSp>
        <p:nvCxnSpPr>
          <p:cNvPr id="416" name="Google Shape;416;p25"/>
          <p:cNvCxnSpPr>
            <a:endCxn id="415" idx="1"/>
          </p:cNvCxnSpPr>
          <p:nvPr/>
        </p:nvCxnSpPr>
        <p:spPr>
          <a:xfrm>
            <a:off x="4851763" y="3864238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7" name="Google Shape;417;p25"/>
          <p:cNvSpPr/>
          <p:nvPr/>
        </p:nvSpPr>
        <p:spPr>
          <a:xfrm>
            <a:off x="5825713" y="3173938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9</a:t>
            </a:r>
            <a:endParaRPr/>
          </a:p>
        </p:txBody>
      </p:sp>
      <p:cxnSp>
        <p:nvCxnSpPr>
          <p:cNvPr id="418" name="Google Shape;418;p25"/>
          <p:cNvCxnSpPr>
            <a:endCxn id="417" idx="1"/>
          </p:cNvCxnSpPr>
          <p:nvPr/>
        </p:nvCxnSpPr>
        <p:spPr>
          <a:xfrm>
            <a:off x="4850713" y="3377038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9" name="Google Shape;419;p25"/>
          <p:cNvSpPr txBox="1"/>
          <p:nvPr/>
        </p:nvSpPr>
        <p:spPr>
          <a:xfrm>
            <a:off x="5006311" y="407640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5826763" y="4171275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</a:t>
            </a:r>
            <a:endParaRPr/>
          </a:p>
        </p:txBody>
      </p:sp>
      <p:cxnSp>
        <p:nvCxnSpPr>
          <p:cNvPr id="421" name="Google Shape;421;p25"/>
          <p:cNvCxnSpPr>
            <a:endCxn id="420" idx="1"/>
          </p:cNvCxnSpPr>
          <p:nvPr/>
        </p:nvCxnSpPr>
        <p:spPr>
          <a:xfrm>
            <a:off x="4851763" y="4374375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2" name="Google Shape;422;p25"/>
          <p:cNvSpPr txBox="1"/>
          <p:nvPr/>
        </p:nvSpPr>
        <p:spPr>
          <a:xfrm>
            <a:off x="5006561" y="4567963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25"/>
          <p:cNvSpPr/>
          <p:nvPr/>
        </p:nvSpPr>
        <p:spPr>
          <a:xfrm>
            <a:off x="5826763" y="4640113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8</a:t>
            </a:r>
            <a:endParaRPr/>
          </a:p>
        </p:txBody>
      </p:sp>
      <p:cxnSp>
        <p:nvCxnSpPr>
          <p:cNvPr id="424" name="Google Shape;424;p25"/>
          <p:cNvCxnSpPr>
            <a:endCxn id="423" idx="1"/>
          </p:cNvCxnSpPr>
          <p:nvPr/>
        </p:nvCxnSpPr>
        <p:spPr>
          <a:xfrm>
            <a:off x="4851763" y="4843213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Google Shape;425;p25"/>
          <p:cNvSpPr txBox="1"/>
          <p:nvPr/>
        </p:nvSpPr>
        <p:spPr>
          <a:xfrm>
            <a:off x="5005211" y="347165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6" name="Google Shape;426;p25"/>
          <p:cNvSpPr/>
          <p:nvPr/>
        </p:nvSpPr>
        <p:spPr>
          <a:xfrm>
            <a:off x="6724800" y="1633650"/>
            <a:ext cx="2117400" cy="4650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Influye en estado físico de paciente</a:t>
            </a:r>
            <a:endParaRPr/>
          </a:p>
        </p:txBody>
      </p:sp>
      <p:sp>
        <p:nvSpPr>
          <p:cNvPr id="427" name="Google Shape;427;p25"/>
          <p:cNvSpPr/>
          <p:nvPr/>
        </p:nvSpPr>
        <p:spPr>
          <a:xfrm>
            <a:off x="6724800" y="2708950"/>
            <a:ext cx="2117400" cy="4650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Relación</a:t>
            </a:r>
            <a:r>
              <a:rPr lang="es"/>
              <a:t> directa con la </a:t>
            </a:r>
            <a:r>
              <a:rPr lang="es"/>
              <a:t>función</a:t>
            </a:r>
            <a:r>
              <a:rPr lang="es"/>
              <a:t> principal </a:t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6724800" y="3784250"/>
            <a:ext cx="2117400" cy="4650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Evaluable para todas las soluciones</a:t>
            </a:r>
            <a:endParaRPr/>
          </a:p>
        </p:txBody>
      </p:sp>
      <p:sp>
        <p:nvSpPr>
          <p:cNvPr id="429" name="Google Shape;429;p25"/>
          <p:cNvSpPr/>
          <p:nvPr/>
        </p:nvSpPr>
        <p:spPr>
          <a:xfrm>
            <a:off x="6485150" y="1026100"/>
            <a:ext cx="156600" cy="3830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850" y="33374"/>
            <a:ext cx="1347300" cy="13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5"/>
          <p:cNvSpPr/>
          <p:nvPr/>
        </p:nvSpPr>
        <p:spPr>
          <a:xfrm>
            <a:off x="7591500" y="2136050"/>
            <a:ext cx="384000" cy="5355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7591500" y="3211350"/>
            <a:ext cx="384000" cy="5355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13" y="3377049"/>
            <a:ext cx="1597825" cy="15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Puntaje de los proyectos</a:t>
            </a:r>
            <a:endParaRPr/>
          </a:p>
        </p:txBody>
      </p:sp>
      <p:pic>
        <p:nvPicPr>
          <p:cNvPr id="439" name="Google Shape;4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500" y="1303125"/>
            <a:ext cx="5825000" cy="35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/>
          <p:nvPr>
            <p:ph type="title"/>
          </p:nvPr>
        </p:nvSpPr>
        <p:spPr>
          <a:xfrm>
            <a:off x="1293100" y="181550"/>
            <a:ext cx="60954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</a:t>
            </a:r>
            <a:r>
              <a:rPr lang="es"/>
              <a:t> </a:t>
            </a:r>
            <a:r>
              <a:rPr lang="es"/>
              <a:t>económico</a:t>
            </a: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412200" y="2389925"/>
            <a:ext cx="2117400" cy="962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Criterios de </a:t>
            </a:r>
            <a:r>
              <a:rPr lang="es"/>
              <a:t>evaluación</a:t>
            </a:r>
            <a:endParaRPr/>
          </a:p>
        </p:txBody>
      </p:sp>
      <p:cxnSp>
        <p:nvCxnSpPr>
          <p:cNvPr id="446" name="Google Shape;446;p27"/>
          <p:cNvCxnSpPr>
            <a:stCxn id="445" idx="6"/>
            <a:endCxn id="447" idx="1"/>
          </p:cNvCxnSpPr>
          <p:nvPr/>
        </p:nvCxnSpPr>
        <p:spPr>
          <a:xfrm flipH="1" rot="10800000">
            <a:off x="2529600" y="1504625"/>
            <a:ext cx="621000" cy="13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7" name="Google Shape;447;p27"/>
          <p:cNvSpPr/>
          <p:nvPr/>
        </p:nvSpPr>
        <p:spPr>
          <a:xfrm>
            <a:off x="3150500" y="1301475"/>
            <a:ext cx="22029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Costo de mantenimiento</a:t>
            </a:r>
            <a:endParaRPr/>
          </a:p>
        </p:txBody>
      </p:sp>
      <p:cxnSp>
        <p:nvCxnSpPr>
          <p:cNvPr id="448" name="Google Shape;448;p27"/>
          <p:cNvCxnSpPr>
            <a:stCxn id="445" idx="6"/>
            <a:endCxn id="449" idx="1"/>
          </p:cNvCxnSpPr>
          <p:nvPr/>
        </p:nvCxnSpPr>
        <p:spPr>
          <a:xfrm flipH="1" rot="10800000">
            <a:off x="2529600" y="2491025"/>
            <a:ext cx="621000" cy="3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27"/>
          <p:cNvCxnSpPr>
            <a:stCxn id="445" idx="6"/>
            <a:endCxn id="451" idx="1"/>
          </p:cNvCxnSpPr>
          <p:nvPr/>
        </p:nvCxnSpPr>
        <p:spPr>
          <a:xfrm>
            <a:off x="2529600" y="2871125"/>
            <a:ext cx="6210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27"/>
          <p:cNvCxnSpPr>
            <a:stCxn id="445" idx="6"/>
            <a:endCxn id="453" idx="1"/>
          </p:cNvCxnSpPr>
          <p:nvPr/>
        </p:nvCxnSpPr>
        <p:spPr>
          <a:xfrm>
            <a:off x="2529600" y="2871125"/>
            <a:ext cx="621000" cy="15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" name="Google Shape;454;p27"/>
          <p:cNvSpPr/>
          <p:nvPr/>
        </p:nvSpPr>
        <p:spPr>
          <a:xfrm>
            <a:off x="3150500" y="2287950"/>
            <a:ext cx="22029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Costo de </a:t>
            </a:r>
            <a:r>
              <a:rPr lang="es"/>
              <a:t>fabricación</a:t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>
            <a:off x="3150500" y="3274425"/>
            <a:ext cx="22029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Costo de materiales</a:t>
            </a:r>
            <a:endParaRPr/>
          </a:p>
        </p:txBody>
      </p:sp>
      <p:sp>
        <p:nvSpPr>
          <p:cNvPr id="456" name="Google Shape;456;p27"/>
          <p:cNvSpPr/>
          <p:nvPr/>
        </p:nvSpPr>
        <p:spPr>
          <a:xfrm>
            <a:off x="3150500" y="4260900"/>
            <a:ext cx="22029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Disponibilidad en el mercado</a:t>
            </a:r>
            <a:endParaRPr/>
          </a:p>
        </p:txBody>
      </p:sp>
      <p:pic>
        <p:nvPicPr>
          <p:cNvPr id="457" name="Google Shape;457;p27"/>
          <p:cNvPicPr preferRelativeResize="0"/>
          <p:nvPr/>
        </p:nvPicPr>
        <p:blipFill rotWithShape="1">
          <a:blip r:embed="rId3">
            <a:alphaModFix/>
          </a:blip>
          <a:srcRect b="0" l="46581" r="7710" t="0"/>
          <a:stretch/>
        </p:blipFill>
        <p:spPr>
          <a:xfrm>
            <a:off x="7498475" y="749075"/>
            <a:ext cx="1226849" cy="9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7"/>
          <p:cNvSpPr/>
          <p:nvPr/>
        </p:nvSpPr>
        <p:spPr>
          <a:xfrm>
            <a:off x="6328313" y="1301475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</a:t>
            </a:r>
            <a:endParaRPr/>
          </a:p>
        </p:txBody>
      </p:sp>
      <p:sp>
        <p:nvSpPr>
          <p:cNvPr id="459" name="Google Shape;459;p27"/>
          <p:cNvSpPr/>
          <p:nvPr/>
        </p:nvSpPr>
        <p:spPr>
          <a:xfrm>
            <a:off x="6328325" y="2287950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</a:t>
            </a:r>
            <a:endParaRPr/>
          </a:p>
        </p:txBody>
      </p:sp>
      <p:sp>
        <p:nvSpPr>
          <p:cNvPr id="460" name="Google Shape;460;p27"/>
          <p:cNvSpPr/>
          <p:nvPr/>
        </p:nvSpPr>
        <p:spPr>
          <a:xfrm>
            <a:off x="6328325" y="3274425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9</a:t>
            </a:r>
            <a:endParaRPr/>
          </a:p>
        </p:txBody>
      </p:sp>
      <p:sp>
        <p:nvSpPr>
          <p:cNvPr id="461" name="Google Shape;461;p27"/>
          <p:cNvSpPr/>
          <p:nvPr/>
        </p:nvSpPr>
        <p:spPr>
          <a:xfrm>
            <a:off x="6328325" y="4260900"/>
            <a:ext cx="502500" cy="40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8</a:t>
            </a:r>
            <a:endParaRPr/>
          </a:p>
        </p:txBody>
      </p:sp>
      <p:cxnSp>
        <p:nvCxnSpPr>
          <p:cNvPr id="462" name="Google Shape;462;p27"/>
          <p:cNvCxnSpPr>
            <a:stCxn id="447" idx="3"/>
            <a:endCxn id="458" idx="1"/>
          </p:cNvCxnSpPr>
          <p:nvPr/>
        </p:nvCxnSpPr>
        <p:spPr>
          <a:xfrm>
            <a:off x="5353400" y="1504575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3" name="Google Shape;463;p27"/>
          <p:cNvCxnSpPr>
            <a:endCxn id="459" idx="1"/>
          </p:cNvCxnSpPr>
          <p:nvPr/>
        </p:nvCxnSpPr>
        <p:spPr>
          <a:xfrm>
            <a:off x="5353325" y="2491050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4" name="Google Shape;464;p27"/>
          <p:cNvCxnSpPr>
            <a:endCxn id="460" idx="1"/>
          </p:cNvCxnSpPr>
          <p:nvPr/>
        </p:nvCxnSpPr>
        <p:spPr>
          <a:xfrm>
            <a:off x="5353325" y="3477525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5" name="Google Shape;465;p27"/>
          <p:cNvCxnSpPr>
            <a:endCxn id="461" idx="1"/>
          </p:cNvCxnSpPr>
          <p:nvPr/>
        </p:nvCxnSpPr>
        <p:spPr>
          <a:xfrm>
            <a:off x="5353325" y="4464000"/>
            <a:ext cx="97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27"/>
          <p:cNvSpPr txBox="1"/>
          <p:nvPr/>
        </p:nvSpPr>
        <p:spPr>
          <a:xfrm>
            <a:off x="5508024" y="122435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5508024" y="217685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8" name="Google Shape;468;p27"/>
          <p:cNvSpPr txBox="1"/>
          <p:nvPr/>
        </p:nvSpPr>
        <p:spPr>
          <a:xfrm>
            <a:off x="5508024" y="3203125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5508024" y="4177100"/>
            <a:ext cx="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Nunito"/>
                <a:ea typeface="Nunito"/>
                <a:cs typeface="Nunito"/>
                <a:sym typeface="Nunito"/>
              </a:rPr>
              <a:t>Peso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0" name="Google Shape;4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778" y="1844173"/>
            <a:ext cx="1530255" cy="10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8476" y="3000025"/>
            <a:ext cx="1226849" cy="8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5489" y="3956025"/>
            <a:ext cx="1284834" cy="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Puntaje de los proyectos</a:t>
            </a:r>
            <a:endParaRPr/>
          </a:p>
        </p:txBody>
      </p:sp>
      <p:pic>
        <p:nvPicPr>
          <p:cNvPr id="478" name="Google Shape;4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737" y="1291975"/>
            <a:ext cx="5956924" cy="35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8"/>
          <p:cNvSpPr/>
          <p:nvPr/>
        </p:nvSpPr>
        <p:spPr>
          <a:xfrm>
            <a:off x="5772150" y="3419475"/>
            <a:ext cx="362100" cy="29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8"/>
          <p:cNvSpPr/>
          <p:nvPr/>
        </p:nvSpPr>
        <p:spPr>
          <a:xfrm>
            <a:off x="3876675" y="3800475"/>
            <a:ext cx="362100" cy="29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8"/>
          <p:cNvSpPr/>
          <p:nvPr/>
        </p:nvSpPr>
        <p:spPr>
          <a:xfrm>
            <a:off x="3876675" y="3028950"/>
            <a:ext cx="362100" cy="29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"/>
          <p:cNvSpPr txBox="1"/>
          <p:nvPr>
            <p:ph type="title"/>
          </p:nvPr>
        </p:nvSpPr>
        <p:spPr>
          <a:xfrm>
            <a:off x="824000" y="1613825"/>
            <a:ext cx="6269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Solución Óptima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Solución </a:t>
            </a:r>
            <a:r>
              <a:rPr lang="es"/>
              <a:t>Óptima</a:t>
            </a:r>
            <a:endParaRPr/>
          </a:p>
        </p:txBody>
      </p:sp>
      <p:pic>
        <p:nvPicPr>
          <p:cNvPr id="492" name="Google Shape;4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425" y="1285875"/>
            <a:ext cx="5905150" cy="3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425" y="695675"/>
            <a:ext cx="3718426" cy="399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31"/>
          <p:cNvGrpSpPr/>
          <p:nvPr/>
        </p:nvGrpSpPr>
        <p:grpSpPr>
          <a:xfrm>
            <a:off x="644604" y="3788623"/>
            <a:ext cx="3520737" cy="872583"/>
            <a:chOff x="1593000" y="2322568"/>
            <a:chExt cx="2939827" cy="643356"/>
          </a:xfrm>
        </p:grpSpPr>
        <p:sp>
          <p:nvSpPr>
            <p:cNvPr id="499" name="Google Shape;499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DURABILIDAD</a:t>
              </a:r>
              <a:endPara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504" name="Google Shape;504;p31"/>
          <p:cNvGrpSpPr/>
          <p:nvPr/>
        </p:nvGrpSpPr>
        <p:grpSpPr>
          <a:xfrm>
            <a:off x="644604" y="2743767"/>
            <a:ext cx="3520737" cy="872583"/>
            <a:chOff x="1593000" y="2322568"/>
            <a:chExt cx="2939827" cy="643356"/>
          </a:xfrm>
        </p:grpSpPr>
        <p:sp>
          <p:nvSpPr>
            <p:cNvPr id="505" name="Google Shape;505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ERGONOMÍA</a:t>
              </a:r>
              <a:endPara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510" name="Google Shape;510;p31"/>
          <p:cNvGrpSpPr/>
          <p:nvPr/>
        </p:nvGrpSpPr>
        <p:grpSpPr>
          <a:xfrm>
            <a:off x="644604" y="1698924"/>
            <a:ext cx="3520737" cy="872583"/>
            <a:chOff x="1593000" y="2322568"/>
            <a:chExt cx="2939827" cy="643356"/>
          </a:xfrm>
        </p:grpSpPr>
        <p:sp>
          <p:nvSpPr>
            <p:cNvPr id="511" name="Google Shape;511;p31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FUNCIÓN</a:t>
              </a:r>
              <a:endParaRPr b="1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516" name="Google Shape;516;p31"/>
          <p:cNvSpPr/>
          <p:nvPr/>
        </p:nvSpPr>
        <p:spPr>
          <a:xfrm>
            <a:off x="621325" y="695675"/>
            <a:ext cx="3567300" cy="769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/>
              <a:t>Criterios más destacables</a:t>
            </a:r>
            <a:endParaRPr b="1"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 b="0" l="18752" r="19682" t="8692"/>
          <a:stretch/>
        </p:blipFill>
        <p:spPr>
          <a:xfrm>
            <a:off x="2172525" y="1127475"/>
            <a:ext cx="4798949" cy="40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>
            <p:ph type="title"/>
          </p:nvPr>
        </p:nvSpPr>
        <p:spPr>
          <a:xfrm>
            <a:off x="1303800" y="598575"/>
            <a:ext cx="2413500" cy="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</a:t>
            </a:r>
            <a:endParaRPr/>
          </a:p>
        </p:txBody>
      </p:sp>
      <p:sp>
        <p:nvSpPr>
          <p:cNvPr id="522" name="Google Shape;522;p32"/>
          <p:cNvSpPr txBox="1"/>
          <p:nvPr>
            <p:ph idx="1" type="body"/>
          </p:nvPr>
        </p:nvSpPr>
        <p:spPr>
          <a:xfrm>
            <a:off x="725400" y="1465350"/>
            <a:ext cx="7608900" cy="3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“EN 60601 Equipos y sistemas eléctricos médicos,” </a:t>
            </a:r>
            <a:r>
              <a:rPr i="1"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Bsigroup.com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2017. </a:t>
            </a:r>
            <a:r>
              <a:rPr lang="es" sz="4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https://www.bsigroup.com/es-ES/Productos-Sanitarios/Servicios-para-Productos-Sanitarios/EN-60601-Equipos-y-sistemas-electricos-medicos/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(accessed Nov. 05, 2021).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“Disposable sensors that last Durable and cost-effective single use SpO 2 sensors.” Accessed: Nov. 09, 2021. [Online]. Available: </a:t>
            </a:r>
            <a:r>
              <a:rPr lang="es" sz="4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https://www.documents.philips.com/assets/20170523/b9a64251495849b68d54a77c01681648.pdf?_gl=1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"Voltaje en Perú: ¿necesitas un adaptador de corriente?", </a:t>
            </a:r>
            <a:r>
              <a:rPr i="1"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Peru Hop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[Online]. Available: </a:t>
            </a:r>
            <a:r>
              <a:rPr lang="es" sz="4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https://www.peruhop.com/es/voltaje-en-peru/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[Accessed: 09- Nov- 2021].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“Design Considerations for Maximum Allowable Temperature as per Safety Standards IEC 60601-1, IEC 60950-1 and IEC 61010-1 AN-G012.” [Online]. Available: </a:t>
            </a:r>
            <a:r>
              <a:rPr lang="es" sz="4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https://slpower.com/data/collateral/AN_Maximum_Allowable_Temperature.pdf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“Oximetro de pulso para paciente neonatal”, IMCOLMEDICA. Accessed: Nov. 09, 2021 [Online]. Available: </a:t>
            </a:r>
            <a:r>
              <a:rPr lang="es" sz="40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https://ecomerce.webimcolmedica.com/medico-quirurgico/1763-oximetro-de-pulso-para-paciente-neonatal-ref-mp1r.html</a:t>
            </a: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P. P. Banik, S. Hossain, T.-H. Kwon, H. Kim, and K.-D. Kim, “Development of a Wearable Reflection-Type Pulse Oximeter System to Acquire Clean PPG Signals and Measure Pulse Rate and SpO2 with and without Finger Motion,” Electronics, vol. 9, no. 11, p. 1905, Nov. 2020, doi: 10.3390/electronics9111905.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S. Hossain, T.-H. Kwon, and K.-D. Kim, “Comparison of Different Wavelengths for Estimating SpO2 Using Beer-Lambert Law and Photon Diffusion in PPG,” 2019 International Conference on Information and Communication Technology Convergence (ICTC), Oct. 2019, doi: 10.1109/ictc46691.2019.8939849.</a:t>
            </a:r>
            <a:endParaRPr sz="4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3"/>
          <p:cNvSpPr txBox="1"/>
          <p:nvPr>
            <p:ph idx="1" type="body"/>
          </p:nvPr>
        </p:nvSpPr>
        <p:spPr>
          <a:xfrm>
            <a:off x="1303800" y="1523100"/>
            <a:ext cx="7030500" cy="31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S.-H. Liu, H.-C. Liu, W. Chen, and T.-H. Tan, “Evaluating Quality of Photoplethymographic Signal on Wearable Forehead Pulse Oximeter With Supervised Classification Approaches,” IEEE Access, vol. 8, pp. 185121–185135, 2020, doi: 10.1109/access.2020.3029842.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"Cost-effective Design of Pulse Oximeter using a Recycled SPO2 Sensor and Arduino Microcontroller", 2020. [Online]. Available: </a:t>
            </a:r>
            <a:r>
              <a:rPr lang="es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https://ieeexplore.ieee.org/abstract/document/9429681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[Accessed: 03- Nov- 2021].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B. Solibella, V. Sergio and S. Bruno, "Diseño y construcción de un oxímetro de pulso", </a:t>
            </a:r>
            <a:r>
              <a:rPr i="1"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Redalyc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2016. [Online]. Available: </a:t>
            </a:r>
            <a:r>
              <a:rPr lang="es" sz="11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https://www.redalyc.org/pdf/707/70746634007.pdf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[Accessed: 03- Nov- 2021].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N. Erik, L. Lars-Göran, L. Iréne, L. Lui, L. Agneta and F. Robert, "Measuring arterial oxygen saturation from an intraosseous photoplethysmographic signal derived from the sternum", </a:t>
            </a:r>
            <a:r>
              <a:rPr i="1"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Springer Link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2020. [Online]. Available: https://link.springer.com/article/10.1007/s10877-019-00289-w. [Accessed: 03- Nov- 2021].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"MICROCONTROLADORES: Conversión Análogo-Digital con el PIC16F887", SENSORICX. [Online]. Available: 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https://sensoricx.com/microcontroladores/conversor-adc-de-8-bits-para-el-pic-pic16f887/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[Accessed: 12- Nov- 2021].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“Un resultado del Proyecto sobre Dispositivos Médicos Prioritarios DISPOSITIVOS MÉDICOS: LA GESTIÓN DE LA Discordancia.” Accessed: Nov. 12, 2021. [Online]. Available: 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https://apps.who.int/iris/rest/bitstreams/53416/retrieve</a:t>
            </a:r>
            <a:r>
              <a:rPr lang="e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28" name="Google Shape;528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Bibliografía</a:t>
            </a:r>
            <a:endParaRPr/>
          </a:p>
        </p:txBody>
      </p:sp>
      <p:sp>
        <p:nvSpPr>
          <p:cNvPr id="534" name="Google Shape;534;p34"/>
          <p:cNvSpPr txBox="1"/>
          <p:nvPr>
            <p:ph idx="1" type="body"/>
          </p:nvPr>
        </p:nvSpPr>
        <p:spPr>
          <a:xfrm>
            <a:off x="1303800" y="14447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“Introducción al programa de mantenimiento de equipos médicos Serie de documentos técnicos de la OMS sobre dispositivos médicos.” [Online]. Available: 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http://apps.who.int/iris/bitstream/handle/10665/44830/9789243501536_spa.pdf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“Introducción a los Procesos de Manufactura.” [Online]. Available: </a:t>
            </a:r>
            <a:r>
              <a:rPr lang="es" sz="1100" u="sng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http://materias.fcyt.umss.edu.bo/tecno-II/PDF/cap-11.pdf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L. Chang, M. Alba, G. Nora, L. Elvira, M. Moreno, and Myurna, “LA IMPORTANCIA DE LA CONTABILIDAD DE COSTOS.” [Online]. Available: </a:t>
            </a:r>
            <a:r>
              <a:rPr lang="es" sz="1100" u="sng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https://www.itson.mx/publicaciones/pacioli/Documents/no60/costos.pdf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"COTIZACIÓN DE OFERTA Y DEMANDA TIPO DE CAMBIO PROMEDIO PONDERADO", </a:t>
            </a:r>
            <a:r>
              <a:rPr i="1"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SBS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2021. [Online]. Available: </a:t>
            </a:r>
            <a:r>
              <a:rPr lang="es" sz="1100" u="sng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https://www.sbs.gob.pe/app/pp/sistip_portal/paginas/publicacion/tipocambiopromedio.aspx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[Accessed: 16- Nov- 2021].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“El PDMS y la bioimpresión: claves para el futuro de los dispositivos médicos”, 2019. [Online]. Available: </a:t>
            </a:r>
            <a:r>
              <a:rPr lang="es" sz="1100" u="sng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https://www.interempresas.net/Fabricacion-aditiva/Articulos/244060-El-PDMS-y-la-bioimpresion-claves-para-el-futuro-de-los-dispositivos-medicos.html</a:t>
            </a:r>
            <a:r>
              <a:rPr lang="es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[Accessed: 16- Nov- 2021].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50" y="861814"/>
            <a:ext cx="1232750" cy="13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683474" y="1369313"/>
            <a:ext cx="1332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/>
              <a:t>Oxímetro flexible para neonatos</a:t>
            </a:r>
            <a:endParaRPr sz="1100"/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4">
            <a:alphaModFix/>
          </a:blip>
          <a:srcRect b="79811" l="16140" r="45292" t="5213"/>
          <a:stretch/>
        </p:blipFill>
        <p:spPr>
          <a:xfrm>
            <a:off x="683475" y="131065"/>
            <a:ext cx="2495400" cy="54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275" y="2651850"/>
            <a:ext cx="1608775" cy="99899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683475" y="3695650"/>
            <a:ext cx="293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TRABAJO DE INVESTIGACIÓN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683476" y="2202913"/>
            <a:ext cx="249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SISTEMAS COMERCIALES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683475" y="4202150"/>
            <a:ext cx="4103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Material adecuado para fabricación de dispositivos médicos que estén en contacto con piel neonatal → polidimetilsiloxano</a:t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683475" y="2843200"/>
            <a:ext cx="182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Sensor SpO2 de dedo F533-16 (Nihon Kohden)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683475" y="791850"/>
            <a:ext cx="160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PATENTE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 rotWithShape="1">
          <a:blip r:embed="rId6">
            <a:alphaModFix/>
          </a:blip>
          <a:srcRect b="9699" l="16675" r="23057" t="5215"/>
          <a:stretch/>
        </p:blipFill>
        <p:spPr>
          <a:xfrm>
            <a:off x="4633525" y="764375"/>
            <a:ext cx="4204152" cy="333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 txBox="1"/>
          <p:nvPr>
            <p:ph type="title"/>
          </p:nvPr>
        </p:nvSpPr>
        <p:spPr>
          <a:xfrm>
            <a:off x="1252050" y="648075"/>
            <a:ext cx="70305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Funciones Principales</a:t>
            </a:r>
            <a:endParaRPr/>
          </a:p>
        </p:txBody>
      </p:sp>
      <p:grpSp>
        <p:nvGrpSpPr>
          <p:cNvPr id="308" name="Google Shape;308;p16"/>
          <p:cNvGrpSpPr/>
          <p:nvPr/>
        </p:nvGrpSpPr>
        <p:grpSpPr>
          <a:xfrm>
            <a:off x="1091871" y="3465491"/>
            <a:ext cx="7190680" cy="946836"/>
            <a:chOff x="1593000" y="2322568"/>
            <a:chExt cx="5957975" cy="696613"/>
          </a:xfrm>
        </p:grpSpPr>
        <p:sp>
          <p:nvSpPr>
            <p:cNvPr id="309" name="Google Shape;309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800">
                  <a:solidFill>
                    <a:srgbClr val="FFFFFF"/>
                  </a:solidFill>
                </a:rPr>
                <a:t>Proveer</a:t>
              </a:r>
              <a:endParaRPr b="1" sz="1800">
                <a:solidFill>
                  <a:srgbClr val="FFFFFF"/>
                </a:solidFill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449262" y="2376881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Char char="●"/>
              </a:pPr>
              <a:r>
                <a:rPr lang="es" sz="1200">
                  <a:solidFill>
                    <a:srgbClr val="1B786E"/>
                  </a:solidFill>
                </a:rPr>
                <a:t>Comodidad junto con ergonomía al paciente y al personal médico.</a:t>
              </a:r>
              <a:endParaRPr sz="1200">
                <a:solidFill>
                  <a:srgbClr val="1B786E"/>
                </a:solidFill>
              </a:endParaRPr>
            </a:p>
          </p:txBody>
        </p:sp>
      </p:grpSp>
      <p:grpSp>
        <p:nvGrpSpPr>
          <p:cNvPr id="316" name="Google Shape;316;p16"/>
          <p:cNvGrpSpPr/>
          <p:nvPr/>
        </p:nvGrpSpPr>
        <p:grpSpPr>
          <a:xfrm>
            <a:off x="1091871" y="2575082"/>
            <a:ext cx="7190680" cy="874645"/>
            <a:chOff x="1593000" y="2322568"/>
            <a:chExt cx="5957975" cy="643500"/>
          </a:xfrm>
        </p:grpSpPr>
        <p:sp>
          <p:nvSpPr>
            <p:cNvPr id="317" name="Google Shape;317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800">
                  <a:solidFill>
                    <a:srgbClr val="FFFFFF"/>
                  </a:solidFill>
                </a:rPr>
                <a:t>Alertar</a:t>
              </a:r>
              <a:endParaRPr b="1" sz="1800">
                <a:solidFill>
                  <a:srgbClr val="FFFFFF"/>
                </a:solidFill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4449262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B786E"/>
                </a:solidFill>
              </a:endParaRPr>
            </a:p>
            <a:p>
              <a:pPr indent="-304800" lvl="0" marL="457200" rtl="0" algn="just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Char char="●"/>
              </a:pPr>
              <a:r>
                <a:rPr lang="es" sz="1200">
                  <a:solidFill>
                    <a:srgbClr val="1B786E"/>
                  </a:solidFill>
                </a:rPr>
                <a:t>Al personal médico cuando los valores medidos estén fuera del rango.</a:t>
              </a:r>
              <a:endParaRPr sz="1200">
                <a:solidFill>
                  <a:srgbClr val="1B786E"/>
                </a:solidFill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1091871" y="1684659"/>
            <a:ext cx="7190680" cy="874646"/>
            <a:chOff x="1593000" y="2322568"/>
            <a:chExt cx="5957975" cy="643500"/>
          </a:xfrm>
        </p:grpSpPr>
        <p:sp>
          <p:nvSpPr>
            <p:cNvPr id="325" name="Google Shape;325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800">
                  <a:solidFill>
                    <a:srgbClr val="FFFFFF"/>
                  </a:solidFill>
                </a:rPr>
                <a:t>Medir</a:t>
              </a:r>
              <a:endParaRPr b="1" sz="1800">
                <a:solidFill>
                  <a:srgbClr val="FFFFFF"/>
                </a:solidFill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4459258" y="2322568"/>
              <a:ext cx="2971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B786E"/>
                </a:solidFill>
              </a:endParaRPr>
            </a:p>
            <a:p>
              <a:pPr indent="-304800" lvl="0" marL="457200" rtl="0" algn="just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Char char="●"/>
              </a:pPr>
              <a:r>
                <a:rPr lang="es" sz="1200">
                  <a:solidFill>
                    <a:srgbClr val="1B786E"/>
                  </a:solidFill>
                </a:rPr>
                <a:t>Nivel de oxigenación de la sangre (SpO2).</a:t>
              </a:r>
              <a:endParaRPr sz="1200">
                <a:solidFill>
                  <a:srgbClr val="1B786E"/>
                </a:solidFill>
              </a:endParaRPr>
            </a:p>
            <a:p>
              <a:pPr indent="-304800" lvl="0" marL="45720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Char char="●"/>
              </a:pPr>
              <a:r>
                <a:rPr lang="es" sz="1200">
                  <a:solidFill>
                    <a:srgbClr val="1B786E"/>
                  </a:solidFill>
                </a:rPr>
                <a:t>Manera continua y precisa en neonatos.</a:t>
              </a:r>
              <a:endParaRPr sz="8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>
            <p:ph idx="4294967295" type="title"/>
          </p:nvPr>
        </p:nvSpPr>
        <p:spPr>
          <a:xfrm>
            <a:off x="1205675" y="86750"/>
            <a:ext cx="70305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Exigencias del sistema</a:t>
            </a:r>
            <a:endParaRPr/>
          </a:p>
        </p:txBody>
      </p:sp>
      <p:pic>
        <p:nvPicPr>
          <p:cNvPr id="337" name="Google Shape;3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50" y="806750"/>
            <a:ext cx="5549049" cy="40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4">
            <a:alphaModFix/>
          </a:blip>
          <a:srcRect b="33734" l="6888" r="4912" t="29158"/>
          <a:stretch/>
        </p:blipFill>
        <p:spPr>
          <a:xfrm>
            <a:off x="6680375" y="1518176"/>
            <a:ext cx="2212376" cy="93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 rotWithShape="1">
          <a:blip r:embed="rId5">
            <a:alphaModFix/>
          </a:blip>
          <a:srcRect b="21842" l="1534" r="723" t="20903"/>
          <a:stretch/>
        </p:blipFill>
        <p:spPr>
          <a:xfrm>
            <a:off x="6680375" y="3160475"/>
            <a:ext cx="221237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 de funciones</a:t>
            </a:r>
            <a:endParaRPr/>
          </a:p>
        </p:txBody>
      </p:sp>
      <p:pic>
        <p:nvPicPr>
          <p:cNvPr id="345" name="Google Shape;345;p18"/>
          <p:cNvPicPr preferRelativeResize="0"/>
          <p:nvPr/>
        </p:nvPicPr>
        <p:blipFill rotWithShape="1">
          <a:blip r:embed="rId3">
            <a:alphaModFix/>
          </a:blip>
          <a:srcRect b="1543" l="1162" r="1162" t="3154"/>
          <a:stretch/>
        </p:blipFill>
        <p:spPr>
          <a:xfrm>
            <a:off x="1303800" y="1464650"/>
            <a:ext cx="6474350" cy="33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Conceptos de solución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954150"/>
            <a:ext cx="4690225" cy="413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775" y="1125525"/>
            <a:ext cx="4151801" cy="396250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>
            <p:ph idx="4294967295" type="title"/>
          </p:nvPr>
        </p:nvSpPr>
        <p:spPr>
          <a:xfrm>
            <a:off x="1293075" y="234225"/>
            <a:ext cx="70305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Matriz morfológica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/>
          <p:nvPr>
            <p:ph idx="4294967295" type="title"/>
          </p:nvPr>
        </p:nvSpPr>
        <p:spPr>
          <a:xfrm>
            <a:off x="221525" y="814813"/>
            <a:ext cx="4257600" cy="7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"/>
              <a:t>Concepto de solución 1</a:t>
            </a:r>
            <a:endParaRPr/>
          </a:p>
        </p:txBody>
      </p:sp>
      <p:pic>
        <p:nvPicPr>
          <p:cNvPr id="363" name="Google Shape;3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398" y="131500"/>
            <a:ext cx="4352874" cy="48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 txBox="1"/>
          <p:nvPr/>
        </p:nvSpPr>
        <p:spPr>
          <a:xfrm>
            <a:off x="321475" y="1618050"/>
            <a:ext cx="4114800" cy="21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Sensor de diseño propio con LEDs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Velcro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ATMega328P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Microespuma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Sin batería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Nunito"/>
              <a:buChar char="●"/>
            </a:pPr>
            <a:r>
              <a:rPr lang="es">
                <a:latin typeface="Nunito"/>
                <a:ea typeface="Nunito"/>
                <a:cs typeface="Nunito"/>
                <a:sym typeface="Nunito"/>
              </a:rPr>
              <a:t>Descartable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