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Roboto Thin"/>
      <p:regular r:id="rId26"/>
      <p:bold r:id="rId27"/>
      <p:italic r:id="rId28"/>
      <p:boldItalic r:id="rId29"/>
    </p:embeddedFont>
    <p:embeddedFont>
      <p:font typeface="Roboto"/>
      <p:regular r:id="rId30"/>
      <p:bold r:id="rId31"/>
      <p:italic r:id="rId32"/>
      <p:boldItalic r:id="rId33"/>
    </p:embeddedFont>
    <p:embeddedFont>
      <p:font typeface="Nunito"/>
      <p:regular r:id="rId34"/>
      <p:bold r:id="rId35"/>
      <p:italic r:id="rId36"/>
      <p:boldItalic r:id="rId37"/>
    </p:embeddedFont>
    <p:embeddedFont>
      <p:font typeface="Maven Pro"/>
      <p:regular r:id="rId38"/>
      <p:bold r:id="rId39"/>
    </p:embeddedFont>
    <p:embeddedFont>
      <p:font typeface="Comfortaa"/>
      <p:regular r:id="rId40"/>
      <p:bold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omfortaa-regular.fntdata"/><Relationship Id="rId20" Type="http://schemas.openxmlformats.org/officeDocument/2006/relationships/slide" Target="slides/slide15.xml"/><Relationship Id="rId41" Type="http://schemas.openxmlformats.org/officeDocument/2006/relationships/font" Target="fonts/Comfortaa-bold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Thin-regular.fntdata"/><Relationship Id="rId25" Type="http://schemas.openxmlformats.org/officeDocument/2006/relationships/slide" Target="slides/slide20.xml"/><Relationship Id="rId28" Type="http://schemas.openxmlformats.org/officeDocument/2006/relationships/font" Target="fonts/RobotoThin-italic.fntdata"/><Relationship Id="rId27" Type="http://schemas.openxmlformats.org/officeDocument/2006/relationships/font" Target="fonts/RobotoThin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Thin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bold.fntdata"/><Relationship Id="rId30" Type="http://schemas.openxmlformats.org/officeDocument/2006/relationships/font" Target="fonts/Roboto-regular.fntdata"/><Relationship Id="rId11" Type="http://schemas.openxmlformats.org/officeDocument/2006/relationships/slide" Target="slides/slide6.xml"/><Relationship Id="rId33" Type="http://schemas.openxmlformats.org/officeDocument/2006/relationships/font" Target="fonts/Roboto-boldItalic.fntdata"/><Relationship Id="rId10" Type="http://schemas.openxmlformats.org/officeDocument/2006/relationships/slide" Target="slides/slide5.xml"/><Relationship Id="rId32" Type="http://schemas.openxmlformats.org/officeDocument/2006/relationships/font" Target="fonts/Roboto-italic.fntdata"/><Relationship Id="rId13" Type="http://schemas.openxmlformats.org/officeDocument/2006/relationships/slide" Target="slides/slide8.xml"/><Relationship Id="rId35" Type="http://schemas.openxmlformats.org/officeDocument/2006/relationships/font" Target="fonts/Nunito-bold.fntdata"/><Relationship Id="rId12" Type="http://schemas.openxmlformats.org/officeDocument/2006/relationships/slide" Target="slides/slide7.xml"/><Relationship Id="rId34" Type="http://schemas.openxmlformats.org/officeDocument/2006/relationships/font" Target="fonts/Nunito-regular.fntdata"/><Relationship Id="rId15" Type="http://schemas.openxmlformats.org/officeDocument/2006/relationships/slide" Target="slides/slide10.xml"/><Relationship Id="rId37" Type="http://schemas.openxmlformats.org/officeDocument/2006/relationships/font" Target="fonts/Nunito-boldItalic.fntdata"/><Relationship Id="rId14" Type="http://schemas.openxmlformats.org/officeDocument/2006/relationships/slide" Target="slides/slide9.xml"/><Relationship Id="rId36" Type="http://schemas.openxmlformats.org/officeDocument/2006/relationships/font" Target="fonts/Nunito-italic.fntdata"/><Relationship Id="rId17" Type="http://schemas.openxmlformats.org/officeDocument/2006/relationships/slide" Target="slides/slide12.xml"/><Relationship Id="rId39" Type="http://schemas.openxmlformats.org/officeDocument/2006/relationships/font" Target="fonts/MavenPro-bold.fntdata"/><Relationship Id="rId16" Type="http://schemas.openxmlformats.org/officeDocument/2006/relationships/slide" Target="slides/slide11.xml"/><Relationship Id="rId38" Type="http://schemas.openxmlformats.org/officeDocument/2006/relationships/font" Target="fonts/MavenPro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079efa5368_5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079efa5368_5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07a6fe6273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07a6fe6273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07a6fe6273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107a6fe6273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079efa536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1079efa536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079efa5368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079efa536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079efa5368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1079efa5368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079efa5368_2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079efa5368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cfe23ea903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cfe23ea903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07a6fe6273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07a6fe6273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07a6fe627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107a6fe627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fbf3a66776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fbf3a66776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900">
                <a:solidFill>
                  <a:schemeClr val="dk1"/>
                </a:solidFill>
              </a:rPr>
              <a:t>PROBLEMA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900">
                <a:solidFill>
                  <a:schemeClr val="dk1"/>
                </a:solidFill>
              </a:rPr>
              <a:t>Hemos decidido atacar el siguiente problema:  que es la falta de monitoreo continuo de signos vitales en neonatos este abarca entre el día 0 al 28vo día de nacido , teniendo una tasa de mortalidad del 47% con respecto a edades superiores, siendo esta la etapa de vida más vulnerable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  <a:highlight>
                <a:srgbClr val="FFFF00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035397d730_2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035397d730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fbed77392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fbed77392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Exigencias del sistema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Las principales funciones de nuestra solución deberán ser: 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>
                <a:solidFill>
                  <a:schemeClr val="dk1"/>
                </a:solidFill>
              </a:rPr>
              <a:t>Medir el nivel de oxigenación de la sangre (SpO</a:t>
            </a:r>
            <a:r>
              <a:rPr baseline="-25000" lang="es" sz="1000">
                <a:solidFill>
                  <a:schemeClr val="dk1"/>
                </a:solidFill>
              </a:rPr>
              <a:t>2</a:t>
            </a:r>
            <a:r>
              <a:rPr lang="es" sz="1000">
                <a:solidFill>
                  <a:schemeClr val="dk1"/>
                </a:solidFill>
              </a:rPr>
              <a:t>) de manera continua y precisa en neonatos.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>
                <a:solidFill>
                  <a:schemeClr val="dk1"/>
                </a:solidFill>
              </a:rPr>
              <a:t>Alertar al personal médico cuando los valores medidos estén fuera del rango establecido para los pacientes.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>
                <a:solidFill>
                  <a:schemeClr val="dk1"/>
                </a:solidFill>
              </a:rPr>
              <a:t>Proveer una correcta comodidad y ergonomía al paciente para su uso y al personal médico para su manipulación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  <a:highlight>
                  <a:srgbClr val="FF00FF"/>
                </a:highlight>
              </a:rPr>
              <a:t>.sgte diapo</a:t>
            </a:r>
            <a:endParaRPr>
              <a:solidFill>
                <a:schemeClr val="dk1"/>
              </a:solidFill>
              <a:highlight>
                <a:srgbClr val="FF00FF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07a6fe627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07a6fe627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079efa5368_4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079efa5368_4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079efa5368_4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079efa5368_4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079efa5368_4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1079efa5368_4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07a6fe6273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107a6fe6273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079efa5368_4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079efa5368_4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3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9" name="Google Shape;29;p2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30" name="Google Shape;30;p2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2" name="Google Shape;32;p2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Google Shape;33;p2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fmla="val 8244818" name="adj1"/>
                  <a:gd fmla="val 16246175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6" name="Google Shape;36;p2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Google Shape;38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fmla="val 8801158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fmla="val 1255410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" name="Google Shape;46;p2"/>
          <p:cNvSpPr txBox="1"/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2"/>
          <p:cNvSpPr txBox="1"/>
          <p:nvPr>
            <p:ph idx="1" type="subTitle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1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43" name="Google Shape;143;p11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8" name="Google Shape;148;p11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49" name="Google Shape;149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" name="Google Shape;152;p11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" name="Google Shape;153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4" name="Google Shape;154;p11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55" name="Google Shape;155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" name="Google Shape;156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" name="Google Shape;157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9" name="Google Shape;159;p11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0" name="Google Shape;160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" name="Google Shape;16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" name="Google Shape;162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3" name="Google Shape;163;p11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64" name="Google Shape;164;p11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p11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9" name="Google Shape;169;p11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0" name="Google Shape;170;p11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" name="Google Shape;172;p11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4" name="Google Shape;174;p11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75" name="Google Shape;175;p11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8" name="Google Shape;178;p11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79" name="Google Shape;179;p11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" name="Google Shape;182;p11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" name="Google Shape;183;p11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4" name="Google Shape;184;p11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85" name="Google Shape;185;p11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" name="Google Shape;187;p11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" name="Google Shape;188;p11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9" name="Google Shape;189;p11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0" name="Google Shape;190;p11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" name="Google Shape;191;p11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" name="Google Shape;192;p11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" name="Google Shape;193;p11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4" name="Google Shape;194;p11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95" name="Google Shape;195;p11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8" name="Google Shape;198;p11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99" name="Google Shape;199;p11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04" name="Google Shape;204;p11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8" name="Google Shape;208;p11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09" name="Google Shape;209;p11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" name="Google Shape;210;p11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" name="Google Shape;212;p11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" name="Google Shape;213;p11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4" name="Google Shape;214;p11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15" name="Google Shape;215;p11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" name="Google Shape;216;p11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" name="Google Shape;217;p11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" name="Google Shape;218;p11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9" name="Google Shape;219;p11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0" name="Google Shape;220;p11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" name="Google Shape;221;p11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" name="Google Shape;222;p11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3" name="Google Shape;223;p11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24" name="Google Shape;224;p11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" name="Google Shape;225;p11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" name="Google Shape;227;p11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8" name="Google Shape;228;p11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29" name="Google Shape;229;p11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" name="Google Shape;232;p11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4" name="Google Shape;234;p11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35" name="Google Shape;235;p11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" name="Google Shape;237;p11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" name="Google Shape;238;p11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9" name="Google Shape;239;p11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0" name="Google Shape;240;p11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" name="Google Shape;241;p11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" name="Google Shape;242;p11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3" name="Google Shape;243;p11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44" name="Google Shape;244;p11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" name="Google Shape;245;p11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" name="Google Shape;246;p11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9" name="Google Shape;249;p11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0" name="Google Shape;250;p11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4" name="Google Shape;254;p11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55" name="Google Shape;255;p11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9" name="Google Shape;259;p11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0" name="Google Shape;260;p11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3" name="Google Shape;263;p11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64" name="Google Shape;264;p11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68" name="Google Shape;268;p11"/>
          <p:cNvSpPr txBox="1"/>
          <p:nvPr>
            <p:ph hasCustomPrompt="1" type="title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1"/>
          <p:cNvSpPr txBox="1"/>
          <p:nvPr>
            <p:ph idx="1" type="body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0" name="Google Shape;270;p1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3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52" name="Google Shape;52;p3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55" name="Google Shape;55;p3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8" name="Google Shape;58;p3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59" name="Google Shape;59;p3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3" name="Google Shape;63;p3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64" name="Google Shape;64;p3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7" name="Google Shape;67;p3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68" name="Google Shape;68;p3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1" name="Google Shape;71;p3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72" name="Google Shape;72;p3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6" name="Google Shape;76;p3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2" name="Google Shape;82;p3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3" name="Google Shape;83;p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86" name="Google Shape;86;p4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" name="Google Shape;88;p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9" name="Google Shape;89;p4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0" name="Google Shape;90;p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93" name="Google Shape;93;p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6" name="Google Shape;96;p5"/>
          <p:cNvSpPr txBox="1"/>
          <p:nvPr>
            <p:ph idx="1" type="body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7" name="Google Shape;97;p5"/>
          <p:cNvSpPr txBox="1"/>
          <p:nvPr>
            <p:ph idx="2" type="body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6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1" name="Google Shape;101;p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4" name="Google Shape;104;p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7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7" name="Google Shape;107;p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" name="Google Shape;109;p7"/>
          <p:cNvSpPr txBox="1"/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0" name="Google Shape;110;p7"/>
          <p:cNvSpPr txBox="1"/>
          <p:nvPr>
            <p:ph idx="1" type="body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1" name="Google Shape;111;p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1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8"/>
          <p:cNvGrpSpPr/>
          <p:nvPr/>
        </p:nvGrpSpPr>
        <p:grpSpPr>
          <a:xfrm>
            <a:off x="6866714" y="1306"/>
            <a:ext cx="2267451" cy="2601690"/>
            <a:chOff x="6790514" y="1306"/>
            <a:chExt cx="2267451" cy="2601690"/>
          </a:xfrm>
        </p:grpSpPr>
        <p:grpSp>
          <p:nvGrpSpPr>
            <p:cNvPr id="114" name="Google Shape;114;p8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15" name="Google Shape;115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" name="Google Shape;116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" name="Google Shape;117;p8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8" name="Google Shape;118;p8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19" name="Google Shape;119;p8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" name="Google Shape;120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" name="Google Shape;121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2" name="Google Shape;122;p8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23" name="Google Shape;123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" name="Google Shape;124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25" name="Google Shape;125;p8"/>
          <p:cNvSpPr txBox="1"/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6" name="Google Shape;126;p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9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29" name="Google Shape;129;p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1" name="Google Shape;131;p9"/>
          <p:cNvSpPr txBox="1"/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2" name="Google Shape;132;p9"/>
          <p:cNvSpPr txBox="1"/>
          <p:nvPr>
            <p:ph idx="1" type="subTitle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3" name="Google Shape;133;p9"/>
          <p:cNvSpPr txBox="1"/>
          <p:nvPr>
            <p:ph idx="2" type="body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4" name="Google Shape;134;p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0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137" name="Google Shape;137;p1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9" name="Google Shape;139;p10"/>
          <p:cNvSpPr txBox="1"/>
          <p:nvPr>
            <p:ph idx="1" type="body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40" name="Google Shape;140;p1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oment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2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5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12.png"/><Relationship Id="rId5" Type="http://schemas.openxmlformats.org/officeDocument/2006/relationships/image" Target="../media/image5.png"/><Relationship Id="rId6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www.interempresas.net/Fabricacion-aditiva/Articulos/244060-El-PDMS-y-la-bioimpresion-claves-para-el-futuro-de-los-dispositivos-medicos.html" TargetMode="External"/><Relationship Id="rId4" Type="http://schemas.openxmlformats.org/officeDocument/2006/relationships/hyperlink" Target="https://www.luisllamas.es/pulsimetro-y-oximetro-con-arduino-y-max30102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"/>
          <p:cNvSpPr txBox="1"/>
          <p:nvPr/>
        </p:nvSpPr>
        <p:spPr>
          <a:xfrm>
            <a:off x="1367850" y="1316325"/>
            <a:ext cx="6408300" cy="161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“Diseño de un monitor de signos vitales (temperatura, frecuencia de pulso, presión sanguínea y saturación de oxígeno) ad hoc para niños durante intervención quirúrgica.”</a:t>
            </a:r>
            <a:endParaRPr b="1" sz="16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HITO 4</a:t>
            </a:r>
            <a:endParaRPr b="1" sz="16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8" name="Google Shape;278;p13"/>
          <p:cNvSpPr txBox="1"/>
          <p:nvPr/>
        </p:nvSpPr>
        <p:spPr>
          <a:xfrm>
            <a:off x="1367850" y="3019650"/>
            <a:ext cx="4676100" cy="17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Integrantes:</a:t>
            </a:r>
            <a:endParaRPr b="1" sz="16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Víctor Castillo Tello; Vivian Loli Torres; Astrid Morán Álvarez; Mateo Portal von Hesse; Sebastián Rodríguez Ríos; Tayel Saavedra Barboza </a:t>
            </a:r>
            <a:endParaRPr sz="16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Asesora:</a:t>
            </a:r>
            <a:endParaRPr b="1" sz="16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MSc. PhD Candidate Rossana Rivas Tarazona</a:t>
            </a:r>
            <a:endParaRPr sz="16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79" name="Google Shape;279;p13"/>
          <p:cNvPicPr preferRelativeResize="0"/>
          <p:nvPr/>
        </p:nvPicPr>
        <p:blipFill rotWithShape="1">
          <a:blip r:embed="rId3">
            <a:alphaModFix/>
          </a:blip>
          <a:srcRect b="0" l="0" r="72714" t="0"/>
          <a:stretch/>
        </p:blipFill>
        <p:spPr>
          <a:xfrm>
            <a:off x="670925" y="230650"/>
            <a:ext cx="607150" cy="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3"/>
          <p:cNvPicPr preferRelativeResize="0"/>
          <p:nvPr/>
        </p:nvPicPr>
        <p:blipFill rotWithShape="1">
          <a:blip r:embed="rId4">
            <a:alphaModFix/>
          </a:blip>
          <a:srcRect b="0" l="0" r="69877" t="0"/>
          <a:stretch/>
        </p:blipFill>
        <p:spPr>
          <a:xfrm>
            <a:off x="6332425" y="399300"/>
            <a:ext cx="658075" cy="64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3"/>
          <p:cNvPicPr preferRelativeResize="0"/>
          <p:nvPr/>
        </p:nvPicPr>
        <p:blipFill rotWithShape="1">
          <a:blip r:embed="rId5">
            <a:alphaModFix/>
          </a:blip>
          <a:srcRect b="17208" l="27782" r="0" t="17208"/>
          <a:stretch/>
        </p:blipFill>
        <p:spPr>
          <a:xfrm>
            <a:off x="1324800" y="299836"/>
            <a:ext cx="2104200" cy="84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3"/>
          <p:cNvPicPr preferRelativeResize="0"/>
          <p:nvPr/>
        </p:nvPicPr>
        <p:blipFill rotWithShape="1">
          <a:blip r:embed="rId4">
            <a:alphaModFix/>
          </a:blip>
          <a:srcRect b="0" l="33687" r="0" t="0"/>
          <a:stretch/>
        </p:blipFill>
        <p:spPr>
          <a:xfrm>
            <a:off x="7092400" y="456175"/>
            <a:ext cx="1192299" cy="52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2"/>
          <p:cNvSpPr txBox="1"/>
          <p:nvPr>
            <p:ph type="title"/>
          </p:nvPr>
        </p:nvSpPr>
        <p:spPr>
          <a:xfrm>
            <a:off x="1328250" y="313525"/>
            <a:ext cx="7030500" cy="78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9" name="Google Shape;36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2187" y="1326150"/>
            <a:ext cx="3682715" cy="3482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0" name="Google Shape;370;p22"/>
          <p:cNvCxnSpPr/>
          <p:nvPr/>
        </p:nvCxnSpPr>
        <p:spPr>
          <a:xfrm rot="10800000">
            <a:off x="2276923" y="3747287"/>
            <a:ext cx="1473300" cy="0"/>
          </a:xfrm>
          <a:prstGeom prst="straightConnector1">
            <a:avLst/>
          </a:prstGeom>
          <a:noFill/>
          <a:ln cap="flat" cmpd="sng" w="38100">
            <a:solidFill>
              <a:srgbClr val="6FA8DC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371" name="Google Shape;371;p22"/>
          <p:cNvCxnSpPr/>
          <p:nvPr/>
        </p:nvCxnSpPr>
        <p:spPr>
          <a:xfrm>
            <a:off x="5691450" y="3464568"/>
            <a:ext cx="1379100" cy="18900"/>
          </a:xfrm>
          <a:prstGeom prst="straightConnector1">
            <a:avLst/>
          </a:prstGeom>
          <a:noFill/>
          <a:ln cap="flat" cmpd="sng" w="38100">
            <a:solidFill>
              <a:srgbClr val="6FA8DC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372" name="Google Shape;372;p22"/>
          <p:cNvCxnSpPr/>
          <p:nvPr/>
        </p:nvCxnSpPr>
        <p:spPr>
          <a:xfrm rot="10800000">
            <a:off x="2900277" y="2317097"/>
            <a:ext cx="1359900" cy="198300"/>
          </a:xfrm>
          <a:prstGeom prst="straightConnector1">
            <a:avLst/>
          </a:prstGeom>
          <a:noFill/>
          <a:ln cap="flat" cmpd="sng" w="38100">
            <a:solidFill>
              <a:srgbClr val="6FA8DC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373" name="Google Shape;373;p22"/>
          <p:cNvCxnSpPr/>
          <p:nvPr/>
        </p:nvCxnSpPr>
        <p:spPr>
          <a:xfrm flipH="1" rot="10800000">
            <a:off x="5257433" y="1745564"/>
            <a:ext cx="1314600" cy="153900"/>
          </a:xfrm>
          <a:prstGeom prst="straightConnector1">
            <a:avLst/>
          </a:prstGeom>
          <a:noFill/>
          <a:ln cap="flat" cmpd="sng" w="38100">
            <a:solidFill>
              <a:srgbClr val="6FA8DC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374" name="Google Shape;374;p22"/>
          <p:cNvSpPr txBox="1"/>
          <p:nvPr/>
        </p:nvSpPr>
        <p:spPr>
          <a:xfrm>
            <a:off x="1494917" y="1899464"/>
            <a:ext cx="1405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Comfortaa"/>
                <a:ea typeface="Comfortaa"/>
                <a:cs typeface="Comfortaa"/>
                <a:sym typeface="Comfortaa"/>
              </a:rPr>
              <a:t>Botón On/Off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75" name="Google Shape;375;p22"/>
          <p:cNvSpPr txBox="1"/>
          <p:nvPr/>
        </p:nvSpPr>
        <p:spPr>
          <a:xfrm>
            <a:off x="871675" y="3380859"/>
            <a:ext cx="1405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Comfortaa"/>
                <a:ea typeface="Comfortaa"/>
                <a:cs typeface="Comfortaa"/>
                <a:sym typeface="Comfortaa"/>
              </a:rPr>
              <a:t>Microchip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Comfortaa"/>
                <a:ea typeface="Comfortaa"/>
                <a:cs typeface="Comfortaa"/>
                <a:sym typeface="Comfortaa"/>
              </a:rPr>
              <a:t>ATMega328P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76" name="Google Shape;376;p22"/>
          <p:cNvSpPr txBox="1"/>
          <p:nvPr/>
        </p:nvSpPr>
        <p:spPr>
          <a:xfrm>
            <a:off x="6564903" y="1412787"/>
            <a:ext cx="1405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Comfortaa"/>
                <a:ea typeface="Comfortaa"/>
                <a:cs typeface="Comfortaa"/>
                <a:sym typeface="Comfortaa"/>
              </a:rPr>
              <a:t>Salida sonido de alarma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77" name="Google Shape;377;p22"/>
          <p:cNvSpPr txBox="1"/>
          <p:nvPr/>
        </p:nvSpPr>
        <p:spPr>
          <a:xfrm>
            <a:off x="6867118" y="3282597"/>
            <a:ext cx="1405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Comfortaa"/>
                <a:ea typeface="Comfortaa"/>
                <a:cs typeface="Comfortaa"/>
                <a:sym typeface="Comfortaa"/>
              </a:rPr>
              <a:t>Batería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3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Prototipado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24"/>
          <p:cNvPicPr preferRelativeResize="0"/>
          <p:nvPr/>
        </p:nvPicPr>
        <p:blipFill rotWithShape="1">
          <a:blip r:embed="rId3">
            <a:alphaModFix/>
          </a:blip>
          <a:srcRect b="15249" l="0" r="43426" t="10218"/>
          <a:stretch/>
        </p:blipFill>
        <p:spPr>
          <a:xfrm>
            <a:off x="0" y="0"/>
            <a:ext cx="91102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25"/>
          <p:cNvPicPr preferRelativeResize="0"/>
          <p:nvPr/>
        </p:nvPicPr>
        <p:blipFill rotWithShape="1">
          <a:blip r:embed="rId3">
            <a:alphaModFix/>
          </a:blip>
          <a:srcRect b="56538" l="0" r="48165" t="13670"/>
          <a:stretch/>
        </p:blipFill>
        <p:spPr>
          <a:xfrm>
            <a:off x="0" y="439325"/>
            <a:ext cx="9144000" cy="415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26"/>
          <p:cNvPicPr preferRelativeResize="0"/>
          <p:nvPr/>
        </p:nvPicPr>
        <p:blipFill rotWithShape="1">
          <a:blip r:embed="rId3">
            <a:alphaModFix/>
          </a:blip>
          <a:srcRect b="16887" l="0" r="51183" t="32640"/>
          <a:stretch/>
        </p:blipFill>
        <p:spPr>
          <a:xfrm>
            <a:off x="185000" y="139025"/>
            <a:ext cx="8821675" cy="4865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7"/>
          <p:cNvSpPr txBox="1"/>
          <p:nvPr>
            <p:ph type="title"/>
          </p:nvPr>
        </p:nvSpPr>
        <p:spPr>
          <a:xfrm>
            <a:off x="1237125" y="557050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4A86E8"/>
                </a:solidFill>
              </a:rPr>
              <a:t>Comunicación</a:t>
            </a:r>
            <a:r>
              <a:rPr lang="es">
                <a:solidFill>
                  <a:srgbClr val="4A86E8"/>
                </a:solidFill>
              </a:rPr>
              <a:t> I2C</a:t>
            </a:r>
            <a:endParaRPr>
              <a:solidFill>
                <a:srgbClr val="4A86E8"/>
              </a:solidFill>
            </a:endParaRPr>
          </a:p>
        </p:txBody>
      </p:sp>
      <p:pic>
        <p:nvPicPr>
          <p:cNvPr id="403" name="Google Shape;403;p27"/>
          <p:cNvPicPr preferRelativeResize="0"/>
          <p:nvPr/>
        </p:nvPicPr>
        <p:blipFill rotWithShape="1">
          <a:blip r:embed="rId3">
            <a:alphaModFix/>
          </a:blip>
          <a:srcRect b="23315" l="44883" r="4859" t="28729"/>
          <a:stretch/>
        </p:blipFill>
        <p:spPr>
          <a:xfrm>
            <a:off x="2653925" y="2322775"/>
            <a:ext cx="1403750" cy="133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27"/>
          <p:cNvPicPr preferRelativeResize="0"/>
          <p:nvPr/>
        </p:nvPicPr>
        <p:blipFill rotWithShape="1">
          <a:blip r:embed="rId4">
            <a:alphaModFix/>
          </a:blip>
          <a:srcRect b="7304" l="0" r="0" t="0"/>
          <a:stretch/>
        </p:blipFill>
        <p:spPr>
          <a:xfrm>
            <a:off x="4763325" y="2480450"/>
            <a:ext cx="4069899" cy="155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0099" y="2125775"/>
            <a:ext cx="1768100" cy="22101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6" name="Google Shape;406;p27"/>
          <p:cNvCxnSpPr/>
          <p:nvPr/>
        </p:nvCxnSpPr>
        <p:spPr>
          <a:xfrm rot="10800000">
            <a:off x="2532700" y="3204425"/>
            <a:ext cx="342900" cy="0"/>
          </a:xfrm>
          <a:prstGeom prst="straightConnector1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7" name="Google Shape;407;p27"/>
          <p:cNvCxnSpPr/>
          <p:nvPr/>
        </p:nvCxnSpPr>
        <p:spPr>
          <a:xfrm rot="10800000">
            <a:off x="2532700" y="2461625"/>
            <a:ext cx="0" cy="742800"/>
          </a:xfrm>
          <a:prstGeom prst="straightConnector1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8" name="Google Shape;408;p27"/>
          <p:cNvCxnSpPr/>
          <p:nvPr/>
        </p:nvCxnSpPr>
        <p:spPr>
          <a:xfrm>
            <a:off x="2199325" y="2480450"/>
            <a:ext cx="338100" cy="0"/>
          </a:xfrm>
          <a:prstGeom prst="straightConnector1">
            <a:avLst/>
          </a:prstGeom>
          <a:noFill/>
          <a:ln cap="flat" cmpd="sng" w="38100">
            <a:solidFill>
              <a:srgbClr val="FFD9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9" name="Google Shape;409;p27"/>
          <p:cNvCxnSpPr/>
          <p:nvPr/>
        </p:nvCxnSpPr>
        <p:spPr>
          <a:xfrm rot="10800000">
            <a:off x="2437550" y="2956775"/>
            <a:ext cx="442800" cy="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0" name="Google Shape;410;p27"/>
          <p:cNvCxnSpPr/>
          <p:nvPr/>
        </p:nvCxnSpPr>
        <p:spPr>
          <a:xfrm rot="10800000">
            <a:off x="2451725" y="2390075"/>
            <a:ext cx="0" cy="5667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1" name="Google Shape;411;p27"/>
          <p:cNvCxnSpPr/>
          <p:nvPr/>
        </p:nvCxnSpPr>
        <p:spPr>
          <a:xfrm>
            <a:off x="2190750" y="2404325"/>
            <a:ext cx="257100" cy="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2" name="Google Shape;412;p27"/>
          <p:cNvCxnSpPr/>
          <p:nvPr/>
        </p:nvCxnSpPr>
        <p:spPr>
          <a:xfrm flipH="1">
            <a:off x="2167050" y="2547200"/>
            <a:ext cx="709500" cy="561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3" name="Google Shape;413;p27"/>
          <p:cNvCxnSpPr/>
          <p:nvPr/>
        </p:nvCxnSpPr>
        <p:spPr>
          <a:xfrm flipH="1">
            <a:off x="2192850" y="2747225"/>
            <a:ext cx="683700" cy="266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4" name="Google Shape;414;p27"/>
          <p:cNvSpPr txBox="1"/>
          <p:nvPr/>
        </p:nvSpPr>
        <p:spPr>
          <a:xfrm>
            <a:off x="1052225" y="1556350"/>
            <a:ext cx="2799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Nunito"/>
                <a:ea typeface="Nunito"/>
                <a:cs typeface="Nunito"/>
                <a:sym typeface="Nunito"/>
              </a:rPr>
              <a:t>Conexión</a:t>
            </a:r>
            <a:r>
              <a:rPr lang="es">
                <a:latin typeface="Nunito"/>
                <a:ea typeface="Nunito"/>
                <a:cs typeface="Nunito"/>
                <a:sym typeface="Nunito"/>
              </a:rPr>
              <a:t> I2C entre MAX 30102 y arduino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15" name="Google Shape;415;p27"/>
          <p:cNvSpPr txBox="1"/>
          <p:nvPr/>
        </p:nvSpPr>
        <p:spPr>
          <a:xfrm>
            <a:off x="5398775" y="1556350"/>
            <a:ext cx="279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Nunito"/>
                <a:ea typeface="Nunito"/>
                <a:cs typeface="Nunito"/>
                <a:sym typeface="Nunito"/>
              </a:rPr>
              <a:t>Conexión I2C entre dos arduinos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8"/>
          <p:cNvSpPr txBox="1"/>
          <p:nvPr>
            <p:ph type="title"/>
          </p:nvPr>
        </p:nvSpPr>
        <p:spPr>
          <a:xfrm>
            <a:off x="1142475" y="460375"/>
            <a:ext cx="6611400" cy="93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D9EEB"/>
                </a:solidFill>
              </a:rPr>
              <a:t>Simulación</a:t>
            </a:r>
            <a:r>
              <a:rPr lang="es">
                <a:solidFill>
                  <a:srgbClr val="6D9EEB"/>
                </a:solidFill>
              </a:rPr>
              <a:t> en Tinkercad</a:t>
            </a:r>
            <a:endParaRPr>
              <a:solidFill>
                <a:srgbClr val="6D9EEB"/>
              </a:solidFill>
            </a:endParaRPr>
          </a:p>
        </p:txBody>
      </p:sp>
      <p:pic>
        <p:nvPicPr>
          <p:cNvPr id="421" name="Google Shape;42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2423" y="1831220"/>
            <a:ext cx="4480977" cy="32170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2" name="Google Shape;422;p28"/>
          <p:cNvCxnSpPr/>
          <p:nvPr/>
        </p:nvCxnSpPr>
        <p:spPr>
          <a:xfrm flipH="1" rot="10800000">
            <a:off x="5293001" y="1759076"/>
            <a:ext cx="465900" cy="3129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oval"/>
            <a:tailEnd len="med" w="med" type="triangle"/>
          </a:ln>
        </p:spPr>
      </p:cxnSp>
      <p:cxnSp>
        <p:nvCxnSpPr>
          <p:cNvPr id="423" name="Google Shape;423;p28"/>
          <p:cNvCxnSpPr/>
          <p:nvPr/>
        </p:nvCxnSpPr>
        <p:spPr>
          <a:xfrm>
            <a:off x="4827222" y="2760184"/>
            <a:ext cx="18273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oval"/>
            <a:tailEnd len="med" w="med" type="triangle"/>
          </a:ln>
        </p:spPr>
      </p:cxnSp>
      <p:cxnSp>
        <p:nvCxnSpPr>
          <p:cNvPr id="424" name="Google Shape;424;p28"/>
          <p:cNvCxnSpPr/>
          <p:nvPr/>
        </p:nvCxnSpPr>
        <p:spPr>
          <a:xfrm rot="10800000">
            <a:off x="4676100" y="1777084"/>
            <a:ext cx="0" cy="9831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oval"/>
            <a:tailEnd len="med" w="med" type="triangle"/>
          </a:ln>
        </p:spPr>
      </p:cxnSp>
      <p:cxnSp>
        <p:nvCxnSpPr>
          <p:cNvPr id="425" name="Google Shape;425;p28"/>
          <p:cNvCxnSpPr/>
          <p:nvPr/>
        </p:nvCxnSpPr>
        <p:spPr>
          <a:xfrm>
            <a:off x="5532072" y="3103084"/>
            <a:ext cx="11163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oval"/>
            <a:tailEnd len="med" w="med" type="triangle"/>
          </a:ln>
        </p:spPr>
      </p:cxnSp>
      <p:cxnSp>
        <p:nvCxnSpPr>
          <p:cNvPr id="426" name="Google Shape;426;p28"/>
          <p:cNvCxnSpPr/>
          <p:nvPr/>
        </p:nvCxnSpPr>
        <p:spPr>
          <a:xfrm>
            <a:off x="5446347" y="4322284"/>
            <a:ext cx="11163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oval"/>
            <a:tailEnd len="med" w="med" type="triangle"/>
          </a:ln>
        </p:spPr>
      </p:cxnSp>
      <p:cxnSp>
        <p:nvCxnSpPr>
          <p:cNvPr id="427" name="Google Shape;427;p28"/>
          <p:cNvCxnSpPr/>
          <p:nvPr/>
        </p:nvCxnSpPr>
        <p:spPr>
          <a:xfrm rot="10800000">
            <a:off x="1943172" y="2855434"/>
            <a:ext cx="13029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oval"/>
            <a:tailEnd len="med" w="med" type="triangle"/>
          </a:ln>
        </p:spPr>
      </p:cxnSp>
      <p:sp>
        <p:nvSpPr>
          <p:cNvPr id="428" name="Google Shape;428;p28"/>
          <p:cNvSpPr txBox="1"/>
          <p:nvPr/>
        </p:nvSpPr>
        <p:spPr>
          <a:xfrm>
            <a:off x="5705925" y="1431025"/>
            <a:ext cx="160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Nunito"/>
                <a:ea typeface="Nunito"/>
                <a:cs typeface="Nunito"/>
                <a:sym typeface="Nunito"/>
              </a:rPr>
              <a:t>Bocina de alarma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29" name="Google Shape;429;p28"/>
          <p:cNvSpPr txBox="1"/>
          <p:nvPr/>
        </p:nvSpPr>
        <p:spPr>
          <a:xfrm>
            <a:off x="3871200" y="1215625"/>
            <a:ext cx="1609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Nunito"/>
                <a:ea typeface="Nunito"/>
                <a:cs typeface="Nunito"/>
                <a:sym typeface="Nunito"/>
              </a:rPr>
              <a:t>Led de lectura de data*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30" name="Google Shape;430;p28"/>
          <p:cNvSpPr txBox="1"/>
          <p:nvPr/>
        </p:nvSpPr>
        <p:spPr>
          <a:xfrm>
            <a:off x="6654525" y="2560075"/>
            <a:ext cx="207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Nunito"/>
                <a:ea typeface="Nunito"/>
                <a:cs typeface="Nunito"/>
                <a:sym typeface="Nunito"/>
              </a:rPr>
              <a:t>Led de error de lectura*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31" name="Google Shape;431;p28"/>
          <p:cNvSpPr txBox="1"/>
          <p:nvPr/>
        </p:nvSpPr>
        <p:spPr>
          <a:xfrm>
            <a:off x="6705525" y="2902975"/>
            <a:ext cx="202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Nunito"/>
                <a:ea typeface="Nunito"/>
                <a:cs typeface="Nunito"/>
                <a:sym typeface="Nunito"/>
              </a:rPr>
              <a:t>Switch de </a:t>
            </a:r>
            <a:r>
              <a:rPr lang="es">
                <a:latin typeface="Nunito"/>
                <a:ea typeface="Nunito"/>
                <a:cs typeface="Nunito"/>
                <a:sym typeface="Nunito"/>
              </a:rPr>
              <a:t>desconexión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32" name="Google Shape;432;p28"/>
          <p:cNvSpPr txBox="1"/>
          <p:nvPr/>
        </p:nvSpPr>
        <p:spPr>
          <a:xfrm>
            <a:off x="6562650" y="4122175"/>
            <a:ext cx="150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Nunito"/>
                <a:ea typeface="Nunito"/>
                <a:cs typeface="Nunito"/>
                <a:sym typeface="Nunito"/>
              </a:rPr>
              <a:t>Arduino esclavo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33" name="Google Shape;433;p28"/>
          <p:cNvSpPr txBox="1"/>
          <p:nvPr/>
        </p:nvSpPr>
        <p:spPr>
          <a:xfrm>
            <a:off x="333375" y="2655325"/>
            <a:ext cx="160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Nunito"/>
                <a:ea typeface="Nunito"/>
                <a:cs typeface="Nunito"/>
                <a:sym typeface="Nunito"/>
              </a:rPr>
              <a:t>Arduino maestro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34" name="Google Shape;434;p28"/>
          <p:cNvSpPr txBox="1"/>
          <p:nvPr/>
        </p:nvSpPr>
        <p:spPr>
          <a:xfrm>
            <a:off x="6800925" y="4789500"/>
            <a:ext cx="2847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latin typeface="Nunito"/>
                <a:ea typeface="Nunito"/>
                <a:cs typeface="Nunito"/>
                <a:sym typeface="Nunito"/>
              </a:rPr>
              <a:t>* Solo para fines de simulación.</a:t>
            </a:r>
            <a:endParaRPr sz="11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9"/>
          <p:cNvSpPr txBox="1"/>
          <p:nvPr>
            <p:ph type="title"/>
          </p:nvPr>
        </p:nvSpPr>
        <p:spPr>
          <a:xfrm>
            <a:off x="1303800" y="598575"/>
            <a:ext cx="7030500" cy="7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D9EEB"/>
                </a:solidFill>
              </a:rPr>
              <a:t>Producto final</a:t>
            </a:r>
            <a:endParaRPr/>
          </a:p>
        </p:txBody>
      </p:sp>
      <p:pic>
        <p:nvPicPr>
          <p:cNvPr id="440" name="Google Shape;440;p29"/>
          <p:cNvPicPr preferRelativeResize="0"/>
          <p:nvPr/>
        </p:nvPicPr>
        <p:blipFill rotWithShape="1">
          <a:blip r:embed="rId3">
            <a:alphaModFix/>
          </a:blip>
          <a:srcRect b="0" l="0" r="27124" t="0"/>
          <a:stretch/>
        </p:blipFill>
        <p:spPr>
          <a:xfrm>
            <a:off x="2471688" y="1226925"/>
            <a:ext cx="4200629" cy="359435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0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Propuesta de protocolos de uso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6088" y="152400"/>
            <a:ext cx="669181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4"/>
          <p:cNvSpPr txBox="1"/>
          <p:nvPr>
            <p:ph type="title"/>
          </p:nvPr>
        </p:nvSpPr>
        <p:spPr>
          <a:xfrm>
            <a:off x="1162875" y="373275"/>
            <a:ext cx="2413500" cy="68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D9EEB"/>
                </a:solidFill>
              </a:rPr>
              <a:t>Introducción</a:t>
            </a:r>
            <a:endParaRPr>
              <a:solidFill>
                <a:srgbClr val="6D9EEB"/>
              </a:solidFill>
            </a:endParaRPr>
          </a:p>
        </p:txBody>
      </p:sp>
      <p:pic>
        <p:nvPicPr>
          <p:cNvPr id="288" name="Google Shape;28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4125" y="972150"/>
            <a:ext cx="3879575" cy="401895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4"/>
          <p:cNvSpPr txBox="1"/>
          <p:nvPr/>
        </p:nvSpPr>
        <p:spPr>
          <a:xfrm>
            <a:off x="5392775" y="3958375"/>
            <a:ext cx="293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1800">
                <a:latin typeface="Impact"/>
                <a:ea typeface="Impact"/>
                <a:cs typeface="Impact"/>
                <a:sym typeface="Impact"/>
              </a:rPr>
              <a:t>SISTEMA BOA:</a:t>
            </a:r>
            <a:endParaRPr sz="18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0" name="Google Shape;290;p14"/>
          <p:cNvSpPr txBox="1"/>
          <p:nvPr/>
        </p:nvSpPr>
        <p:spPr>
          <a:xfrm>
            <a:off x="5392776" y="2465638"/>
            <a:ext cx="2495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1800">
                <a:latin typeface="Impact"/>
                <a:ea typeface="Impact"/>
                <a:cs typeface="Impact"/>
                <a:sym typeface="Impact"/>
              </a:rPr>
              <a:t>CAJA DE COMPONENTES:</a:t>
            </a:r>
            <a:endParaRPr sz="18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1" name="Google Shape;291;p14"/>
          <p:cNvSpPr txBox="1"/>
          <p:nvPr/>
        </p:nvSpPr>
        <p:spPr>
          <a:xfrm>
            <a:off x="5422475" y="4420075"/>
            <a:ext cx="287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sz="1100"/>
              <a:t>Mecanismo de ajuste preciso </a:t>
            </a:r>
            <a:endParaRPr/>
          </a:p>
        </p:txBody>
      </p:sp>
      <p:sp>
        <p:nvSpPr>
          <p:cNvPr id="292" name="Google Shape;292;p14"/>
          <p:cNvSpPr txBox="1"/>
          <p:nvPr/>
        </p:nvSpPr>
        <p:spPr>
          <a:xfrm>
            <a:off x="5392775" y="2923775"/>
            <a:ext cx="24135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sz="1100"/>
              <a:t>Batería</a:t>
            </a:r>
            <a:endParaRPr sz="11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sz="1100"/>
              <a:t>Microprocesador ATmega328p</a:t>
            </a:r>
            <a:endParaRPr sz="11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sz="1100"/>
              <a:t>Alarma</a:t>
            </a:r>
            <a:endParaRPr sz="1100"/>
          </a:p>
        </p:txBody>
      </p:sp>
      <p:sp>
        <p:nvSpPr>
          <p:cNvPr id="293" name="Google Shape;293;p14"/>
          <p:cNvSpPr txBox="1"/>
          <p:nvPr/>
        </p:nvSpPr>
        <p:spPr>
          <a:xfrm>
            <a:off x="5392775" y="1054575"/>
            <a:ext cx="1823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Impact"/>
                <a:ea typeface="Impact"/>
                <a:cs typeface="Impact"/>
                <a:sym typeface="Impact"/>
              </a:rPr>
              <a:t>BANDA OXÍMETRO:</a:t>
            </a:r>
            <a:endParaRPr sz="18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4" name="Google Shape;294;p14"/>
          <p:cNvSpPr/>
          <p:nvPr/>
        </p:nvSpPr>
        <p:spPr>
          <a:xfrm>
            <a:off x="1677750" y="2050525"/>
            <a:ext cx="1394400" cy="1101600"/>
          </a:xfrm>
          <a:prstGeom prst="ellipse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14"/>
          <p:cNvSpPr txBox="1"/>
          <p:nvPr/>
        </p:nvSpPr>
        <p:spPr>
          <a:xfrm>
            <a:off x="5392775" y="1598400"/>
            <a:ext cx="201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sz="1100"/>
              <a:t>Detector MAX 30102</a:t>
            </a:r>
            <a:endParaRPr sz="11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sz="1100"/>
              <a:t>Entorno ergonómico </a:t>
            </a:r>
            <a:endParaRPr sz="1100"/>
          </a:p>
        </p:txBody>
      </p:sp>
      <p:sp>
        <p:nvSpPr>
          <p:cNvPr id="296" name="Google Shape;296;p14"/>
          <p:cNvSpPr/>
          <p:nvPr/>
        </p:nvSpPr>
        <p:spPr>
          <a:xfrm>
            <a:off x="2749750" y="3273375"/>
            <a:ext cx="1110600" cy="899100"/>
          </a:xfrm>
          <a:prstGeom prst="ellipse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7" name="Google Shape;29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2775" y="1280417"/>
            <a:ext cx="1668750" cy="1251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06400" y="2778825"/>
            <a:ext cx="1394400" cy="139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88175" y="4173220"/>
            <a:ext cx="1205550" cy="765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2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1B786E"/>
                </a:solidFill>
              </a:rPr>
              <a:t>Bibliografía</a:t>
            </a:r>
            <a:endParaRPr>
              <a:solidFill>
                <a:srgbClr val="1B786E"/>
              </a:solidFill>
            </a:endParaRPr>
          </a:p>
        </p:txBody>
      </p:sp>
      <p:sp>
        <p:nvSpPr>
          <p:cNvPr id="456" name="Google Shape;456;p32"/>
          <p:cNvSpPr txBox="1"/>
          <p:nvPr>
            <p:ph idx="1" type="body"/>
          </p:nvPr>
        </p:nvSpPr>
        <p:spPr>
          <a:xfrm>
            <a:off x="725400" y="1465350"/>
            <a:ext cx="7608900" cy="341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4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“El PDMS y la bioimpresión: claves para el futuro de los dispositivos médicos”, 2019. [Online]. Available: </a:t>
            </a:r>
            <a:r>
              <a:rPr lang="es" sz="1400" u="sng">
                <a:solidFill>
                  <a:srgbClr val="1155CC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https://www.interempresas.net/Fabricacion-aditiva/Articulos/244060-El-PDMS-y-la-bioimpresion-claves-para-el-futuro-de-los-dispositivos-medicos.html</a:t>
            </a:r>
            <a:r>
              <a:rPr lang="es" sz="14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[Accessed: 16- Nov- 2021].</a:t>
            </a:r>
            <a:endParaRPr sz="14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14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“PULSÍMETRO Y OXÍMETRO CON ARDUINO Y MAX30102”, 2020. [Online]. Available: </a:t>
            </a:r>
            <a:r>
              <a:rPr lang="es" sz="1400" u="sng">
                <a:solidFill>
                  <a:srgbClr val="1155CC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https://www.luisllamas.es/pulsimetro-y-oximetro-con-arduino-y-max30102/</a:t>
            </a:r>
            <a:r>
              <a:rPr lang="es" sz="14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[Accessed: 1- Dic- 2021].</a:t>
            </a:r>
            <a:endParaRPr sz="1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5"/>
          <p:cNvSpPr txBox="1"/>
          <p:nvPr>
            <p:ph type="title"/>
          </p:nvPr>
        </p:nvSpPr>
        <p:spPr>
          <a:xfrm>
            <a:off x="1252050" y="648075"/>
            <a:ext cx="7030500" cy="78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D9EEB"/>
                </a:solidFill>
              </a:rPr>
              <a:t>Funciones Principales</a:t>
            </a:r>
            <a:endParaRPr>
              <a:solidFill>
                <a:srgbClr val="6D9EEB"/>
              </a:solidFill>
            </a:endParaRPr>
          </a:p>
        </p:txBody>
      </p:sp>
      <p:grpSp>
        <p:nvGrpSpPr>
          <p:cNvPr id="305" name="Google Shape;305;p15"/>
          <p:cNvGrpSpPr/>
          <p:nvPr/>
        </p:nvGrpSpPr>
        <p:grpSpPr>
          <a:xfrm>
            <a:off x="1091871" y="3465491"/>
            <a:ext cx="3548077" cy="874449"/>
            <a:chOff x="1593000" y="2322568"/>
            <a:chExt cx="2939827" cy="643356"/>
          </a:xfrm>
        </p:grpSpPr>
        <p:sp>
          <p:nvSpPr>
            <p:cNvPr id="306" name="Google Shape;306;p15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15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1800">
                  <a:solidFill>
                    <a:srgbClr val="FFFFFF"/>
                  </a:solidFill>
                </a:rPr>
                <a:t>Proveer</a:t>
              </a:r>
              <a:endParaRPr b="1" sz="1800">
                <a:solidFill>
                  <a:srgbClr val="FFFFFF"/>
                </a:solidFill>
              </a:endParaRPr>
            </a:p>
          </p:txBody>
        </p:sp>
        <p:sp>
          <p:nvSpPr>
            <p:cNvPr id="309" name="Google Shape;309;p15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1D7E74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1F88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03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</p:grpSp>
      <p:grpSp>
        <p:nvGrpSpPr>
          <p:cNvPr id="311" name="Google Shape;311;p15"/>
          <p:cNvGrpSpPr/>
          <p:nvPr/>
        </p:nvGrpSpPr>
        <p:grpSpPr>
          <a:xfrm>
            <a:off x="1091871" y="2575082"/>
            <a:ext cx="7033164" cy="874621"/>
            <a:chOff x="1593000" y="2322568"/>
            <a:chExt cx="5827462" cy="643482"/>
          </a:xfrm>
        </p:grpSpPr>
        <p:sp>
          <p:nvSpPr>
            <p:cNvPr id="312" name="Google Shape;312;p15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15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1800">
                  <a:solidFill>
                    <a:srgbClr val="FFFFFF"/>
                  </a:solidFill>
                </a:rPr>
                <a:t>Alertar</a:t>
              </a:r>
              <a:endParaRPr b="1" sz="1800">
                <a:solidFill>
                  <a:srgbClr val="FFFFFF"/>
                </a:solidFill>
              </a:endParaRPr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1D7E74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1F88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02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4449262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rgbClr val="1B786E"/>
                </a:solidFill>
              </a:endParaRPr>
            </a:p>
            <a:p>
              <a:pPr indent="0" lvl="0" marL="457200" rtl="0" algn="just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rgbClr val="1B786E"/>
                </a:solidFill>
              </a:endParaRPr>
            </a:p>
            <a:p>
              <a:pPr indent="0" lvl="0" marL="457200" rtl="0" algn="l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1B786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18" name="Google Shape;318;p15"/>
          <p:cNvGrpSpPr/>
          <p:nvPr/>
        </p:nvGrpSpPr>
        <p:grpSpPr>
          <a:xfrm>
            <a:off x="1091871" y="1684660"/>
            <a:ext cx="3548077" cy="874449"/>
            <a:chOff x="1593000" y="2322568"/>
            <a:chExt cx="2939827" cy="643356"/>
          </a:xfrm>
        </p:grpSpPr>
        <p:sp>
          <p:nvSpPr>
            <p:cNvPr id="319" name="Google Shape;319;p15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15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1800">
                  <a:solidFill>
                    <a:srgbClr val="FFFFFF"/>
                  </a:solidFill>
                </a:rPr>
                <a:t>Medir</a:t>
              </a:r>
              <a:endParaRPr b="1" sz="1800">
                <a:solidFill>
                  <a:srgbClr val="FFFFFF"/>
                </a:solidFill>
              </a:endParaRPr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1D7E74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15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1F88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01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</p:grpSp>
      <p:pic>
        <p:nvPicPr>
          <p:cNvPr id="324" name="Google Shape;32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1125" y="1767464"/>
            <a:ext cx="4153000" cy="248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6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Diseño de los componentes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25" y="545675"/>
            <a:ext cx="9143999" cy="4597825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17"/>
          <p:cNvSpPr txBox="1"/>
          <p:nvPr>
            <p:ph type="title"/>
          </p:nvPr>
        </p:nvSpPr>
        <p:spPr>
          <a:xfrm>
            <a:off x="646975" y="345925"/>
            <a:ext cx="4102500" cy="68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D9EEB"/>
                </a:solidFill>
              </a:rPr>
              <a:t>Banda del oxímetro</a:t>
            </a:r>
            <a:endParaRPr>
              <a:solidFill>
                <a:srgbClr val="6D9EEB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18"/>
          <p:cNvPicPr preferRelativeResize="0"/>
          <p:nvPr/>
        </p:nvPicPr>
        <p:blipFill rotWithShape="1">
          <a:blip r:embed="rId3">
            <a:alphaModFix/>
          </a:blip>
          <a:srcRect b="0" l="0" r="0" t="13874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351" y="628500"/>
            <a:ext cx="8462275" cy="436497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19"/>
          <p:cNvSpPr txBox="1"/>
          <p:nvPr>
            <p:ph type="title"/>
          </p:nvPr>
        </p:nvSpPr>
        <p:spPr>
          <a:xfrm>
            <a:off x="560225" y="259175"/>
            <a:ext cx="4694700" cy="68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D9EEB"/>
                </a:solidFill>
              </a:rPr>
              <a:t>Sistema de cierre BOA</a:t>
            </a:r>
            <a:endParaRPr>
              <a:solidFill>
                <a:srgbClr val="6D9EEB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7963" y="830400"/>
            <a:ext cx="3133228" cy="3959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2" name="Google Shape;352;p20"/>
          <p:cNvCxnSpPr/>
          <p:nvPr/>
        </p:nvCxnSpPr>
        <p:spPr>
          <a:xfrm>
            <a:off x="5399173" y="1833354"/>
            <a:ext cx="1356600" cy="38700"/>
          </a:xfrm>
          <a:prstGeom prst="straightConnector1">
            <a:avLst/>
          </a:prstGeom>
          <a:noFill/>
          <a:ln cap="flat" cmpd="sng" w="38100">
            <a:solidFill>
              <a:srgbClr val="9FC5E8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353" name="Google Shape;353;p20"/>
          <p:cNvCxnSpPr/>
          <p:nvPr/>
        </p:nvCxnSpPr>
        <p:spPr>
          <a:xfrm rot="10800000">
            <a:off x="2514991" y="2711205"/>
            <a:ext cx="1491000" cy="12900"/>
          </a:xfrm>
          <a:prstGeom prst="straightConnector1">
            <a:avLst/>
          </a:prstGeom>
          <a:noFill/>
          <a:ln cap="flat" cmpd="sng" w="38100">
            <a:solidFill>
              <a:srgbClr val="6FA8DC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354" name="Google Shape;354;p20"/>
          <p:cNvCxnSpPr/>
          <p:nvPr/>
        </p:nvCxnSpPr>
        <p:spPr>
          <a:xfrm>
            <a:off x="5173171" y="4354501"/>
            <a:ext cx="1495500" cy="21900"/>
          </a:xfrm>
          <a:prstGeom prst="straightConnector1">
            <a:avLst/>
          </a:prstGeom>
          <a:noFill/>
          <a:ln cap="flat" cmpd="sng" w="38100">
            <a:solidFill>
              <a:srgbClr val="6FA8DC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355" name="Google Shape;355;p20"/>
          <p:cNvSpPr txBox="1"/>
          <p:nvPr/>
        </p:nvSpPr>
        <p:spPr>
          <a:xfrm>
            <a:off x="1153638" y="2467332"/>
            <a:ext cx="1515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Comfortaa"/>
                <a:ea typeface="Comfortaa"/>
                <a:cs typeface="Comfortaa"/>
                <a:sym typeface="Comfortaa"/>
              </a:rPr>
              <a:t>Carrete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56" name="Google Shape;356;p20"/>
          <p:cNvSpPr txBox="1"/>
          <p:nvPr/>
        </p:nvSpPr>
        <p:spPr>
          <a:xfrm>
            <a:off x="6418643" y="1628217"/>
            <a:ext cx="1515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Comfortaa"/>
                <a:ea typeface="Comfortaa"/>
                <a:cs typeface="Comfortaa"/>
                <a:sym typeface="Comfortaa"/>
              </a:rPr>
              <a:t>Dial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57" name="Google Shape;357;p20"/>
          <p:cNvSpPr txBox="1"/>
          <p:nvPr/>
        </p:nvSpPr>
        <p:spPr>
          <a:xfrm>
            <a:off x="6474774" y="4140927"/>
            <a:ext cx="1515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Comfortaa"/>
                <a:ea typeface="Comfortaa"/>
                <a:cs typeface="Comfortaa"/>
                <a:sym typeface="Comfortaa"/>
              </a:rPr>
              <a:t>Housing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18850"/>
            <a:ext cx="9407026" cy="442465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1"/>
          <p:cNvSpPr txBox="1"/>
          <p:nvPr>
            <p:ph type="title"/>
          </p:nvPr>
        </p:nvSpPr>
        <p:spPr>
          <a:xfrm>
            <a:off x="646975" y="345925"/>
            <a:ext cx="5289900" cy="68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D9EEB"/>
                </a:solidFill>
              </a:rPr>
              <a:t>Caja de Componentes</a:t>
            </a:r>
            <a:endParaRPr>
              <a:solidFill>
                <a:srgbClr val="6D9EEB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